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9" r:id="rId2"/>
    <p:sldId id="256" r:id="rId3"/>
    <p:sldId id="257" r:id="rId4"/>
    <p:sldId id="263" r:id="rId5"/>
    <p:sldId id="259" r:id="rId6"/>
    <p:sldId id="260" r:id="rId7"/>
    <p:sldId id="264" r:id="rId8"/>
    <p:sldId id="285" r:id="rId9"/>
    <p:sldId id="286" r:id="rId10"/>
    <p:sldId id="277" r:id="rId11"/>
    <p:sldId id="282" r:id="rId12"/>
    <p:sldId id="287" r:id="rId13"/>
    <p:sldId id="283" r:id="rId14"/>
    <p:sldId id="278" r:id="rId15"/>
    <p:sldId id="279" r:id="rId16"/>
    <p:sldId id="281" r:id="rId17"/>
    <p:sldId id="280" r:id="rId18"/>
    <p:sldId id="288" r:id="rId19"/>
    <p:sldId id="269"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96B77"/>
    <a:srgbClr val="00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162" autoAdjust="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F826E-A64E-4E92-BE99-83B385417DA6}"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3650D-BB54-4055-AA11-C4BA893445B7}" type="slidenum">
              <a:rPr lang="en-US" smtClean="0"/>
              <a:pPr/>
              <a:t>‹#›</a:t>
            </a:fld>
            <a:endParaRPr lang="en-US"/>
          </a:p>
        </p:txBody>
      </p:sp>
    </p:spTree>
    <p:extLst>
      <p:ext uri="{BB962C8B-B14F-4D97-AF65-F5344CB8AC3E}">
        <p14:creationId xmlns:p14="http://schemas.microsoft.com/office/powerpoint/2010/main" val="197743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will raise their hands. Teacher can ask 5/6</a:t>
            </a:r>
            <a:r>
              <a:rPr lang="en-US" baseline="0" dirty="0" smtClean="0"/>
              <a:t> students to narrate the picture.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4</a:t>
            </a:fld>
            <a:endParaRPr lang="en-US"/>
          </a:p>
        </p:txBody>
      </p:sp>
    </p:spTree>
    <p:extLst>
      <p:ext uri="{BB962C8B-B14F-4D97-AF65-F5344CB8AC3E}">
        <p14:creationId xmlns:p14="http://schemas.microsoft.com/office/powerpoint/2010/main" val="262032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21</a:t>
            </a:fld>
            <a:endParaRPr lang="en-US"/>
          </a:p>
        </p:txBody>
      </p:sp>
    </p:spTree>
    <p:extLst>
      <p:ext uri="{BB962C8B-B14F-4D97-AF65-F5344CB8AC3E}">
        <p14:creationId xmlns:p14="http://schemas.microsoft.com/office/powerpoint/2010/main" val="186545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read the conversations loudly and can discuss the conversations. When students will read and</a:t>
            </a:r>
            <a:r>
              <a:rPr lang="en-US" baseline="0" dirty="0" smtClean="0"/>
              <a:t> practice the conversations teacher may help them. After reading or discussing teacher can call 2/3 pairs in front of class for practice.</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7</a:t>
            </a:fld>
            <a:endParaRPr lang="en-US"/>
          </a:p>
        </p:txBody>
      </p:sp>
    </p:spTree>
    <p:extLst>
      <p:ext uri="{BB962C8B-B14F-4D97-AF65-F5344CB8AC3E}">
        <p14:creationId xmlns:p14="http://schemas.microsoft.com/office/powerpoint/2010/main" val="30477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showing</a:t>
            </a:r>
            <a:r>
              <a:rPr lang="en-US" baseline="0" dirty="0" smtClean="0"/>
              <a:t> the conversation teacher can ask his/her students to practice in pair.</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10</a:t>
            </a:fld>
            <a:endParaRPr lang="en-US"/>
          </a:p>
        </p:txBody>
      </p:sp>
    </p:spTree>
    <p:extLst>
      <p:ext uri="{BB962C8B-B14F-4D97-AF65-F5344CB8AC3E}">
        <p14:creationId xmlns:p14="http://schemas.microsoft.com/office/powerpoint/2010/main" val="284097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discuss</a:t>
            </a:r>
            <a:r>
              <a:rPr lang="en-US" baseline="0" dirty="0" smtClean="0"/>
              <a:t> about the form of interrogative sentence in present tense and other tenses. </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13</a:t>
            </a:fld>
            <a:endParaRPr lang="en-US"/>
          </a:p>
        </p:txBody>
      </p:sp>
    </p:spTree>
    <p:extLst>
      <p:ext uri="{BB962C8B-B14F-4D97-AF65-F5344CB8AC3E}">
        <p14:creationId xmlns:p14="http://schemas.microsoft.com/office/powerpoint/2010/main" val="25677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E3650D-BB54-4055-AA11-C4BA893445B7}" type="slidenum">
              <a:rPr lang="en-US" smtClean="0"/>
              <a:pPr/>
              <a:t>14</a:t>
            </a:fld>
            <a:endParaRPr lang="en-US"/>
          </a:p>
        </p:txBody>
      </p:sp>
    </p:spTree>
    <p:extLst>
      <p:ext uri="{BB962C8B-B14F-4D97-AF65-F5344CB8AC3E}">
        <p14:creationId xmlns:p14="http://schemas.microsoft.com/office/powerpoint/2010/main" val="55805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15</a:t>
            </a:fld>
            <a:endParaRPr lang="en-US"/>
          </a:p>
        </p:txBody>
      </p:sp>
    </p:spTree>
    <p:extLst>
      <p:ext uri="{BB962C8B-B14F-4D97-AF65-F5344CB8AC3E}">
        <p14:creationId xmlns:p14="http://schemas.microsoft.com/office/powerpoint/2010/main" val="215836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16</a:t>
            </a:fld>
            <a:endParaRPr lang="en-US"/>
          </a:p>
        </p:txBody>
      </p:sp>
    </p:spTree>
    <p:extLst>
      <p:ext uri="{BB962C8B-B14F-4D97-AF65-F5344CB8AC3E}">
        <p14:creationId xmlns:p14="http://schemas.microsoft.com/office/powerpoint/2010/main" val="368553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17</a:t>
            </a:fld>
            <a:endParaRPr lang="en-US"/>
          </a:p>
        </p:txBody>
      </p:sp>
    </p:spTree>
    <p:extLst>
      <p:ext uri="{BB962C8B-B14F-4D97-AF65-F5344CB8AC3E}">
        <p14:creationId xmlns:p14="http://schemas.microsoft.com/office/powerpoint/2010/main" val="166216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evaluate it by orally or written</a:t>
            </a:r>
            <a:r>
              <a:rPr lang="en-US" baseline="0" dirty="0" smtClean="0"/>
              <a:t> from the SS.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19</a:t>
            </a:fld>
            <a:endParaRPr lang="en-US"/>
          </a:p>
        </p:txBody>
      </p:sp>
    </p:spTree>
    <p:extLst>
      <p:ext uri="{BB962C8B-B14F-4D97-AF65-F5344CB8AC3E}">
        <p14:creationId xmlns:p14="http://schemas.microsoft.com/office/powerpoint/2010/main" val="107854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6/25/2015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3" Type="http://schemas.openxmlformats.org/officeDocument/2006/relationships/audio" Target="../media/audio1.wav"/><Relationship Id="rId7" Type="http://schemas.openxmlformats.org/officeDocument/2006/relationships/slide" Target="slide10.xml"/><Relationship Id="rId12"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smtClean="0"/>
              <a:t>notes </a:t>
            </a:r>
            <a:r>
              <a:rPr lang="en-US" sz="2400" dirty="0"/>
              <a:t>(under the every slide). It </a:t>
            </a:r>
            <a:r>
              <a:rPr lang="en-US" sz="2400" dirty="0" smtClean="0"/>
              <a:t>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50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nv.png"/>
          <p:cNvPicPr>
            <a:picLocks noChangeAspect="1"/>
          </p:cNvPicPr>
          <p:nvPr/>
        </p:nvPicPr>
        <p:blipFill>
          <a:blip r:embed="rId3"/>
          <a:stretch>
            <a:fillRect/>
          </a:stretch>
        </p:blipFill>
        <p:spPr>
          <a:xfrm>
            <a:off x="2467914" y="2590800"/>
            <a:ext cx="4267200" cy="3124201"/>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Rounded Rectangular Callout 11"/>
          <p:cNvSpPr/>
          <p:nvPr/>
        </p:nvSpPr>
        <p:spPr>
          <a:xfrm>
            <a:off x="5563539" y="663198"/>
            <a:ext cx="2343150" cy="1046307"/>
          </a:xfrm>
          <a:prstGeom prst="wedgeRoundRectCallout">
            <a:avLst>
              <a:gd name="adj1" fmla="val -50656"/>
              <a:gd name="adj2" fmla="val 162652"/>
              <a:gd name="adj3" fmla="val 16667"/>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Hi ! My name is </a:t>
            </a:r>
            <a:r>
              <a:rPr lang="en-US" b="1" dirty="0" err="1" smtClean="0">
                <a:solidFill>
                  <a:srgbClr val="0070C0"/>
                </a:solidFill>
              </a:rPr>
              <a:t>Sajed</a:t>
            </a:r>
            <a:r>
              <a:rPr lang="en-US" b="1" dirty="0" smtClean="0">
                <a:solidFill>
                  <a:srgbClr val="0070C0"/>
                </a:solidFill>
              </a:rPr>
              <a:t>.</a:t>
            </a:r>
            <a:endParaRPr lang="en-US" b="1" dirty="0">
              <a:solidFill>
                <a:srgbClr val="0070C0"/>
              </a:solidFill>
            </a:endParaRPr>
          </a:p>
        </p:txBody>
      </p:sp>
      <p:sp>
        <p:nvSpPr>
          <p:cNvPr id="13" name="Rounded Rectangular Callout 12"/>
          <p:cNvSpPr/>
          <p:nvPr/>
        </p:nvSpPr>
        <p:spPr>
          <a:xfrm>
            <a:off x="685800" y="663198"/>
            <a:ext cx="2590800" cy="1114559"/>
          </a:xfrm>
          <a:prstGeom prst="wedgeRoundRectCallout">
            <a:avLst>
              <a:gd name="adj1" fmla="val 57090"/>
              <a:gd name="adj2" fmla="val 156999"/>
              <a:gd name="adj3" fmla="val 16667"/>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Hello! I am Joy. I am the class captain.</a:t>
            </a:r>
            <a:endParaRPr lang="en-US" b="1" dirty="0">
              <a:solidFill>
                <a:srgbClr val="0070C0"/>
              </a:solidFill>
            </a:endParaRPr>
          </a:p>
        </p:txBody>
      </p:sp>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685800" y="649246"/>
            <a:ext cx="2895600" cy="1114559"/>
          </a:xfrm>
          <a:prstGeom prst="wedgeRoundRectCallout">
            <a:avLst>
              <a:gd name="adj1" fmla="val 44286"/>
              <a:gd name="adj2" fmla="val 150319"/>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Where do you come from , </a:t>
            </a:r>
            <a:r>
              <a:rPr lang="en-US" b="1" dirty="0" err="1" smtClean="0">
                <a:solidFill>
                  <a:schemeClr val="bg2">
                    <a:lumMod val="10000"/>
                  </a:schemeClr>
                </a:solidFill>
              </a:rPr>
              <a:t>Sajed</a:t>
            </a:r>
            <a:r>
              <a:rPr lang="en-US" b="1" dirty="0" smtClean="0">
                <a:solidFill>
                  <a:schemeClr val="bg2">
                    <a:lumMod val="10000"/>
                  </a:schemeClr>
                </a:solidFill>
              </a:rPr>
              <a:t> ?</a:t>
            </a:r>
            <a:endParaRPr lang="en-US" b="1" dirty="0">
              <a:solidFill>
                <a:schemeClr val="bg2">
                  <a:lumMod val="10000"/>
                </a:schemeClr>
              </a:solidFill>
            </a:endParaRPr>
          </a:p>
        </p:txBody>
      </p:sp>
      <p:sp>
        <p:nvSpPr>
          <p:cNvPr id="9" name="Rounded Rectangular Callout 8"/>
          <p:cNvSpPr/>
          <p:nvPr/>
        </p:nvSpPr>
        <p:spPr>
          <a:xfrm>
            <a:off x="4572000" y="617234"/>
            <a:ext cx="4203342" cy="1066800"/>
          </a:xfrm>
          <a:prstGeom prst="wedgeRoundRectCallout">
            <a:avLst>
              <a:gd name="adj1" fmla="val -24669"/>
              <a:gd name="adj2" fmla="val 157507"/>
              <a:gd name="adj3" fmla="val 16667"/>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I am from </a:t>
            </a:r>
            <a:r>
              <a:rPr lang="en-US" b="1" dirty="0" err="1" smtClean="0">
                <a:solidFill>
                  <a:srgbClr val="0070C0"/>
                </a:solidFill>
              </a:rPr>
              <a:t>Sylhet</a:t>
            </a:r>
            <a:r>
              <a:rPr lang="en-US" b="1" dirty="0" smtClean="0">
                <a:solidFill>
                  <a:srgbClr val="0070C0"/>
                </a:solidFill>
              </a:rPr>
              <a:t>. My father got transferred here. That`s why I am here in Khulna.</a:t>
            </a:r>
            <a:endParaRPr lang="en-US" b="1" dirty="0"/>
          </a:p>
        </p:txBody>
      </p:sp>
      <p:sp>
        <p:nvSpPr>
          <p:cNvPr id="8" name="Rounded Rectangular Callout 7"/>
          <p:cNvSpPr/>
          <p:nvPr/>
        </p:nvSpPr>
        <p:spPr>
          <a:xfrm>
            <a:off x="685800" y="663198"/>
            <a:ext cx="2971800" cy="1133879"/>
          </a:xfrm>
          <a:prstGeom prst="wedgeRoundRectCallout">
            <a:avLst>
              <a:gd name="adj1" fmla="val 44011"/>
              <a:gd name="adj2" fmla="val 152047"/>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Well, I am sure you will like Khulna and your new school.</a:t>
            </a:r>
            <a:endParaRPr lang="en-US" b="1" dirty="0">
              <a:solidFill>
                <a:srgbClr val="0070C0"/>
              </a:solidFill>
            </a:endParaRPr>
          </a:p>
        </p:txBody>
      </p:sp>
      <p:sp>
        <p:nvSpPr>
          <p:cNvPr id="3" name="Rounded Rectangular Callout 2"/>
          <p:cNvSpPr/>
          <p:nvPr/>
        </p:nvSpPr>
        <p:spPr>
          <a:xfrm>
            <a:off x="4800600" y="663198"/>
            <a:ext cx="3974742" cy="1020836"/>
          </a:xfrm>
          <a:prstGeom prst="wedgeRoundRectCallout">
            <a:avLst>
              <a:gd name="adj1" fmla="val -29257"/>
              <a:gd name="adj2" fmla="val 153335"/>
              <a:gd name="adj3" fmla="val 16667"/>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I know I will. Will you be my friend ?</a:t>
            </a:r>
            <a:endParaRPr lang="en-US" b="1" dirty="0">
              <a:solidFill>
                <a:schemeClr val="bg2">
                  <a:lumMod val="10000"/>
                </a:schemeClr>
              </a:solidFill>
            </a:endParaRPr>
          </a:p>
        </p:txBody>
      </p:sp>
      <p:sp>
        <p:nvSpPr>
          <p:cNvPr id="4" name="Rounded Rectangular Callout 3"/>
          <p:cNvSpPr/>
          <p:nvPr/>
        </p:nvSpPr>
        <p:spPr>
          <a:xfrm>
            <a:off x="685800" y="663198"/>
            <a:ext cx="2895600" cy="1020836"/>
          </a:xfrm>
          <a:prstGeom prst="wedgeRoundRectCallout">
            <a:avLst>
              <a:gd name="adj1" fmla="val 46773"/>
              <a:gd name="adj2" fmla="val 172259"/>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I am already your friend !</a:t>
            </a:r>
            <a:endParaRPr lang="en-US" b="1" dirty="0">
              <a:solidFill>
                <a:schemeClr val="bg2">
                  <a:lumMod val="10000"/>
                </a:schemeClr>
              </a:solidFill>
            </a:endParaRPr>
          </a:p>
        </p:txBody>
      </p:sp>
      <p:sp>
        <p:nvSpPr>
          <p:cNvPr id="5" name="Rounded Rectangular Callout 4">
            <a:hlinkClick r:id="rId4" action="ppaction://hlinksldjump"/>
          </p:cNvPr>
          <p:cNvSpPr/>
          <p:nvPr/>
        </p:nvSpPr>
        <p:spPr>
          <a:xfrm>
            <a:off x="7620000" y="4114800"/>
            <a:ext cx="838200" cy="685800"/>
          </a:xfrm>
          <a:prstGeom prst="wedgeRoundRectCallout">
            <a:avLst>
              <a:gd name="adj1" fmla="val -120705"/>
              <a:gd name="adj2" fmla="val 41843"/>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grpId="1" nodeType="clickEffect">
                                  <p:stCondLst>
                                    <p:cond delay="0"/>
                                  </p:stCondLst>
                                  <p:childTnLst>
                                    <p:anim calcmode="lin" valueType="num">
                                      <p:cBhvr>
                                        <p:cTn id="17" dur="500"/>
                                        <p:tgtEl>
                                          <p:spTgt spid="13"/>
                                        </p:tgtEl>
                                        <p:attrNameLst>
                                          <p:attrName>ppt_w</p:attrName>
                                        </p:attrNameLst>
                                      </p:cBhvr>
                                      <p:tavLst>
                                        <p:tav tm="0">
                                          <p:val>
                                            <p:strVal val="ppt_w"/>
                                          </p:val>
                                        </p:tav>
                                        <p:tav tm="100000">
                                          <p:val>
                                            <p:fltVal val="0"/>
                                          </p:val>
                                        </p:tav>
                                      </p:tavLst>
                                    </p:anim>
                                    <p:anim calcmode="lin" valueType="num">
                                      <p:cBhvr>
                                        <p:cTn id="18" dur="500"/>
                                        <p:tgtEl>
                                          <p:spTgt spid="13"/>
                                        </p:tgtEl>
                                        <p:attrNameLst>
                                          <p:attrName>ppt_h</p:attrName>
                                        </p:attrNameLst>
                                      </p:cBhvr>
                                      <p:tavLst>
                                        <p:tav tm="0">
                                          <p:val>
                                            <p:strVal val="ppt_h"/>
                                          </p:val>
                                        </p:tav>
                                        <p:tav tm="100000">
                                          <p:val>
                                            <p:fltVal val="0"/>
                                          </p:val>
                                        </p:tav>
                                      </p:tavLst>
                                    </p:anim>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grpId="1" nodeType="clickEffect">
                                  <p:stCondLst>
                                    <p:cond delay="0"/>
                                  </p:stCondLst>
                                  <p:childTnLst>
                                    <p:anim calcmode="lin" valueType="num">
                                      <p:cBhvr>
                                        <p:cTn id="28" dur="500"/>
                                        <p:tgtEl>
                                          <p:spTgt spid="12"/>
                                        </p:tgtEl>
                                        <p:attrNameLst>
                                          <p:attrName>ppt_w</p:attrName>
                                        </p:attrNameLst>
                                      </p:cBhvr>
                                      <p:tavLst>
                                        <p:tav tm="0">
                                          <p:val>
                                            <p:strVal val="ppt_w"/>
                                          </p:val>
                                        </p:tav>
                                        <p:tav tm="100000">
                                          <p:val>
                                            <p:fltVal val="0"/>
                                          </p:val>
                                        </p:tav>
                                      </p:tavLst>
                                    </p:anim>
                                    <p:anim calcmode="lin" valueType="num">
                                      <p:cBhvr>
                                        <p:cTn id="29" dur="500"/>
                                        <p:tgtEl>
                                          <p:spTgt spid="12"/>
                                        </p:tgtEl>
                                        <p:attrNameLst>
                                          <p:attrName>ppt_h</p:attrName>
                                        </p:attrNameLst>
                                      </p:cBhvr>
                                      <p:tavLst>
                                        <p:tav tm="0">
                                          <p:val>
                                            <p:strVal val="ppt_h"/>
                                          </p:val>
                                        </p:tav>
                                        <p:tav tm="100000">
                                          <p:val>
                                            <p:fltVal val="0"/>
                                          </p:val>
                                        </p:tav>
                                      </p:tavLst>
                                    </p:anim>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xit" presetSubtype="32" fill="hold" grpId="1" nodeType="click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xit" presetSubtype="32" fill="hold" grpId="1" nodeType="clickEffect">
                                  <p:stCondLst>
                                    <p:cond delay="0"/>
                                  </p:stCondLst>
                                  <p:childTnLst>
                                    <p:anim calcmode="lin" valueType="num">
                                      <p:cBhvr>
                                        <p:cTn id="62" dur="500"/>
                                        <p:tgtEl>
                                          <p:spTgt spid="8"/>
                                        </p:tgtEl>
                                        <p:attrNameLst>
                                          <p:attrName>ppt_w</p:attrName>
                                        </p:attrNameLst>
                                      </p:cBhvr>
                                      <p:tavLst>
                                        <p:tav tm="0">
                                          <p:val>
                                            <p:strVal val="ppt_w"/>
                                          </p:val>
                                        </p:tav>
                                        <p:tav tm="100000">
                                          <p:val>
                                            <p:fltVal val="0"/>
                                          </p:val>
                                        </p:tav>
                                      </p:tavLst>
                                    </p:anim>
                                    <p:anim calcmode="lin" valueType="num">
                                      <p:cBhvr>
                                        <p:cTn id="63" dur="500"/>
                                        <p:tgtEl>
                                          <p:spTgt spid="8"/>
                                        </p:tgtEl>
                                        <p:attrNameLst>
                                          <p:attrName>ppt_h</p:attrName>
                                        </p:attrNameLst>
                                      </p:cBhvr>
                                      <p:tavLst>
                                        <p:tav tm="0">
                                          <p:val>
                                            <p:strVal val="ppt_h"/>
                                          </p:val>
                                        </p:tav>
                                        <p:tav tm="100000">
                                          <p:val>
                                            <p:fltVal val="0"/>
                                          </p:val>
                                        </p:tav>
                                      </p:tavLst>
                                    </p:anim>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up)">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grpId="1" nodeType="clickEffect">
                                  <p:stCondLst>
                                    <p:cond delay="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up)">
                                      <p:cBhvr>
                                        <p:cTn id="81" dur="5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grpId="1"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2" grpId="0" animBg="1"/>
      <p:bldP spid="2" grpId="1" animBg="1"/>
      <p:bldP spid="9" grpId="0" animBg="1"/>
      <p:bldP spid="9" grpId="1" animBg="1"/>
      <p:bldP spid="8" grpId="0" animBg="1"/>
      <p:bldP spid="8" grpId="1" animBg="1"/>
      <p:bldP spid="3" grpId="0" animBg="1"/>
      <p:bldP spid="3" grpId="1" animBg="1"/>
      <p:bldP spid="4" grpId="0" animBg="1"/>
      <p:bldP spid="4"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r2.png"/>
          <p:cNvPicPr>
            <a:picLocks noChangeAspect="1"/>
          </p:cNvPicPr>
          <p:nvPr/>
        </p:nvPicPr>
        <p:blipFill>
          <a:blip r:embed="rId2"/>
          <a:stretch>
            <a:fillRect/>
          </a:stretch>
        </p:blipFill>
        <p:spPr>
          <a:xfrm>
            <a:off x="3588231" y="1291337"/>
            <a:ext cx="1967537" cy="1884709"/>
          </a:xfrm>
          <a:prstGeom prst="round2DiagRect">
            <a:avLst>
              <a:gd name="adj1" fmla="val 16667"/>
              <a:gd name="adj2" fmla="val 0"/>
            </a:avLst>
          </a:prstGeom>
          <a:ln w="38100" cap="sq">
            <a:solidFill>
              <a:schemeClr val="accent1">
                <a:lumMod val="60000"/>
                <a:lumOff val="40000"/>
              </a:schemeClr>
            </a:solidFill>
            <a:miter lim="800000"/>
          </a:ln>
          <a:effectLst>
            <a:outerShdw blurRad="254000" algn="tl" rotWithShape="0">
              <a:srgbClr val="000000">
                <a:alpha val="43000"/>
              </a:srgbClr>
            </a:outerShdw>
          </a:effectLst>
        </p:spPr>
      </p:pic>
      <p:sp>
        <p:nvSpPr>
          <p:cNvPr id="7" name="TextBox 6"/>
          <p:cNvSpPr txBox="1"/>
          <p:nvPr/>
        </p:nvSpPr>
        <p:spPr>
          <a:xfrm>
            <a:off x="1676400" y="510570"/>
            <a:ext cx="6477000" cy="40011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smtClean="0"/>
              <a:t>A conversation between  </a:t>
            </a:r>
            <a:r>
              <a:rPr lang="en-US" sz="2000" b="1" dirty="0" err="1" smtClean="0"/>
              <a:t>Akash</a:t>
            </a:r>
            <a:r>
              <a:rPr lang="en-US" sz="2000" b="1" dirty="0" smtClean="0"/>
              <a:t> and </a:t>
            </a:r>
            <a:r>
              <a:rPr lang="en-US" sz="2000" b="1" dirty="0" err="1" smtClean="0"/>
              <a:t>Mamun</a:t>
            </a:r>
            <a:r>
              <a:rPr lang="en-US" sz="2000" b="1" dirty="0" smtClean="0"/>
              <a:t> </a:t>
            </a:r>
            <a:endParaRPr lang="en-US" sz="2000" b="1" dirty="0"/>
          </a:p>
        </p:txBody>
      </p:sp>
      <p:pic>
        <p:nvPicPr>
          <p:cNvPr id="11" name="Picture 10" descr="conver6.png"/>
          <p:cNvPicPr>
            <a:picLocks noChangeAspect="1"/>
          </p:cNvPicPr>
          <p:nvPr/>
        </p:nvPicPr>
        <p:blipFill>
          <a:blip r:embed="rId3"/>
          <a:stretch>
            <a:fillRect/>
          </a:stretch>
        </p:blipFill>
        <p:spPr>
          <a:xfrm>
            <a:off x="990600" y="2667000"/>
            <a:ext cx="1762838" cy="2315511"/>
          </a:xfrm>
          <a:prstGeom prst="rect">
            <a:avLst/>
          </a:prstGeom>
          <a:ln w="38100">
            <a:solidFill>
              <a:schemeClr val="accent1">
                <a:lumMod val="60000"/>
                <a:lumOff val="40000"/>
              </a:schemeClr>
            </a:solidFill>
          </a:ln>
          <a:effectLst>
            <a:outerShdw blurRad="50800" dist="38100" dir="8100000" algn="tr" rotWithShape="0">
              <a:prstClr val="black">
                <a:alpha val="40000"/>
              </a:prstClr>
            </a:outerShdw>
          </a:effectLst>
        </p:spPr>
      </p:pic>
      <p:pic>
        <p:nvPicPr>
          <p:cNvPr id="12" name="Picture 11" descr="conver6.png"/>
          <p:cNvPicPr>
            <a:picLocks noChangeAspect="1"/>
          </p:cNvPicPr>
          <p:nvPr/>
        </p:nvPicPr>
        <p:blipFill>
          <a:blip r:embed="rId4"/>
          <a:stretch>
            <a:fillRect/>
          </a:stretch>
        </p:blipFill>
        <p:spPr>
          <a:xfrm>
            <a:off x="6705600" y="2590800"/>
            <a:ext cx="1905770" cy="2563261"/>
          </a:xfrm>
          <a:prstGeom prst="rect">
            <a:avLst/>
          </a:prstGeom>
          <a:ln w="38100">
            <a:solidFill>
              <a:schemeClr val="accent1">
                <a:lumMod val="40000"/>
                <a:lumOff val="60000"/>
              </a:schemeClr>
            </a:solidFill>
          </a:ln>
          <a:effectLst>
            <a:outerShdw blurRad="50800" dist="38100" dir="2700000" algn="tl" rotWithShape="0">
              <a:prstClr val="black">
                <a:alpha val="40000"/>
              </a:prstClr>
            </a:outerShdw>
          </a:effectLst>
        </p:spPr>
      </p:pic>
      <p:sp>
        <p:nvSpPr>
          <p:cNvPr id="13" name="Rounded Rectangular Callout 12"/>
          <p:cNvSpPr/>
          <p:nvPr/>
        </p:nvSpPr>
        <p:spPr>
          <a:xfrm>
            <a:off x="3588231" y="3629269"/>
            <a:ext cx="2819400" cy="894001"/>
          </a:xfrm>
          <a:prstGeom prst="wedgeRoundRectCallout">
            <a:avLst>
              <a:gd name="adj1" fmla="val -83881"/>
              <a:gd name="adj2" fmla="val -65139"/>
              <a:gd name="adj3" fmla="val 16667"/>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What does your cousin do, </a:t>
            </a:r>
            <a:r>
              <a:rPr lang="en-US" b="1" dirty="0" err="1" smtClean="0">
                <a:solidFill>
                  <a:srgbClr val="0070C0"/>
                </a:solidFill>
              </a:rPr>
              <a:t>Mamun</a:t>
            </a:r>
            <a:r>
              <a:rPr lang="en-US" b="1" dirty="0" smtClean="0">
                <a:solidFill>
                  <a:srgbClr val="0070C0"/>
                </a:solidFill>
              </a:rPr>
              <a:t> ?</a:t>
            </a:r>
            <a:endParaRPr lang="en-US" b="1" dirty="0">
              <a:solidFill>
                <a:srgbClr val="0070C0"/>
              </a:solidFill>
            </a:endParaRPr>
          </a:p>
        </p:txBody>
      </p:sp>
      <p:sp>
        <p:nvSpPr>
          <p:cNvPr id="14" name="Rounded Rectangular Callout 13"/>
          <p:cNvSpPr/>
          <p:nvPr/>
        </p:nvSpPr>
        <p:spPr>
          <a:xfrm>
            <a:off x="3200638" y="3629269"/>
            <a:ext cx="3220399" cy="1334454"/>
          </a:xfrm>
          <a:prstGeom prst="wedgeRoundRectCallout">
            <a:avLst>
              <a:gd name="adj1" fmla="val 78020"/>
              <a:gd name="adj2" fmla="val -54502"/>
              <a:gd name="adj3" fmla="val 16667"/>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She is an architect. She mostly designs offices and shopping complexes.</a:t>
            </a:r>
            <a:endParaRPr lang="en-US" b="1" dirty="0">
              <a:solidFill>
                <a:srgbClr val="0070C0"/>
              </a:solidFill>
            </a:endParaRPr>
          </a:p>
        </p:txBody>
      </p:sp>
      <p:sp>
        <p:nvSpPr>
          <p:cNvPr id="15" name="Rounded Rectangular Callout 14"/>
          <p:cNvSpPr/>
          <p:nvPr/>
        </p:nvSpPr>
        <p:spPr>
          <a:xfrm>
            <a:off x="3401137" y="3647496"/>
            <a:ext cx="2819400" cy="857546"/>
          </a:xfrm>
          <a:prstGeom prst="wedgeRoundRectCallout">
            <a:avLst>
              <a:gd name="adj1" fmla="val -76398"/>
              <a:gd name="adj2" fmla="val -37931"/>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What is she doing at the moment </a:t>
            </a:r>
            <a:r>
              <a:rPr lang="en-US" sz="2400" b="1" dirty="0" smtClean="0">
                <a:solidFill>
                  <a:srgbClr val="0070C0"/>
                </a:solidFill>
              </a:rPr>
              <a:t>?</a:t>
            </a:r>
            <a:endParaRPr lang="en-US" sz="2400" b="1" dirty="0">
              <a:solidFill>
                <a:srgbClr val="0070C0"/>
              </a:solidFill>
            </a:endParaRPr>
          </a:p>
        </p:txBody>
      </p:sp>
      <p:sp>
        <p:nvSpPr>
          <p:cNvPr id="16" name="Rounded Rectangular Callout 15"/>
          <p:cNvSpPr/>
          <p:nvPr/>
        </p:nvSpPr>
        <p:spPr>
          <a:xfrm>
            <a:off x="2860008" y="3569651"/>
            <a:ext cx="3696608" cy="1907238"/>
          </a:xfrm>
          <a:prstGeom prst="wedgeRoundRectCallout">
            <a:avLst>
              <a:gd name="adj1" fmla="val 66637"/>
              <a:gd name="adj2" fmla="val -50360"/>
              <a:gd name="adj3" fmla="val 16667"/>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Well, at the moment she is designing something different. She is designing a school building</a:t>
            </a:r>
            <a:r>
              <a:rPr lang="en-US" b="1" dirty="0">
                <a:solidFill>
                  <a:srgbClr val="0070C0"/>
                </a:solidFill>
              </a:rPr>
              <a:t> </a:t>
            </a:r>
            <a:r>
              <a:rPr lang="en-US" b="1" dirty="0" smtClean="0">
                <a:solidFill>
                  <a:srgbClr val="0070C0"/>
                </a:solidFill>
              </a:rPr>
              <a:t>at the outskirts of Dhaka.</a:t>
            </a:r>
          </a:p>
        </p:txBody>
      </p:sp>
      <p:sp>
        <p:nvSpPr>
          <p:cNvPr id="10" name="Rectangle 9"/>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a:hlinkClick r:id="rId5" action="ppaction://hlinksldjump"/>
          </p:cNvPr>
          <p:cNvSpPr/>
          <p:nvPr/>
        </p:nvSpPr>
        <p:spPr>
          <a:xfrm>
            <a:off x="7162800" y="5476889"/>
            <a:ext cx="1219200" cy="695311"/>
          </a:xfrm>
          <a:prstGeom prst="wedgeRoundRectCallout">
            <a:avLst>
              <a:gd name="adj1" fmla="val -88112"/>
              <a:gd name="adj2" fmla="val 23821"/>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xit" presetSubtype="32" fill="hold" grpId="1" nodeType="clickEffect">
                                  <p:stCondLst>
                                    <p:cond delay="0"/>
                                  </p:stCondLst>
                                  <p:childTnLst>
                                    <p:anim calcmode="lin" valueType="num">
                                      <p:cBhvr>
                                        <p:cTn id="31" dur="500"/>
                                        <p:tgtEl>
                                          <p:spTgt spid="13"/>
                                        </p:tgtEl>
                                        <p:attrNameLst>
                                          <p:attrName>ppt_w</p:attrName>
                                        </p:attrNameLst>
                                      </p:cBhvr>
                                      <p:tavLst>
                                        <p:tav tm="0">
                                          <p:val>
                                            <p:strVal val="ppt_w"/>
                                          </p:val>
                                        </p:tav>
                                        <p:tav tm="100000">
                                          <p:val>
                                            <p:fltVal val="0"/>
                                          </p:val>
                                        </p:tav>
                                      </p:tavLst>
                                    </p:anim>
                                    <p:anim calcmode="lin" valueType="num">
                                      <p:cBhvr>
                                        <p:cTn id="32" dur="500"/>
                                        <p:tgtEl>
                                          <p:spTgt spid="13"/>
                                        </p:tgtEl>
                                        <p:attrNameLst>
                                          <p:attrName>ppt_h</p:attrName>
                                        </p:attrNameLst>
                                      </p:cBhvr>
                                      <p:tavLst>
                                        <p:tav tm="0">
                                          <p:val>
                                            <p:strVal val="ppt_h"/>
                                          </p:val>
                                        </p:tav>
                                        <p:tav tm="100000">
                                          <p:val>
                                            <p:fltVal val="0"/>
                                          </p:val>
                                        </p:tav>
                                      </p:tavLst>
                                    </p:anim>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1" nodeType="click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xit" presetSubtype="32" fill="hold" grpId="1" nodeType="clickEffect">
                                  <p:stCondLst>
                                    <p:cond delay="0"/>
                                  </p:stCondLst>
                                  <p:childTnLst>
                                    <p:anim calcmode="lin" valueType="num">
                                      <p:cBhvr>
                                        <p:cTn id="53" dur="500"/>
                                        <p:tgtEl>
                                          <p:spTgt spid="15"/>
                                        </p:tgtEl>
                                        <p:attrNameLst>
                                          <p:attrName>ppt_w</p:attrName>
                                        </p:attrNameLst>
                                      </p:cBhvr>
                                      <p:tavLst>
                                        <p:tav tm="0">
                                          <p:val>
                                            <p:strVal val="ppt_w"/>
                                          </p:val>
                                        </p:tav>
                                        <p:tav tm="100000">
                                          <p:val>
                                            <p:fltVal val="0"/>
                                          </p:val>
                                        </p:tav>
                                      </p:tavLst>
                                    </p:anim>
                                    <p:anim calcmode="lin" valueType="num">
                                      <p:cBhvr>
                                        <p:cTn id="54" dur="500"/>
                                        <p:tgtEl>
                                          <p:spTgt spid="15"/>
                                        </p:tgtEl>
                                        <p:attrNameLst>
                                          <p:attrName>ppt_h</p:attrName>
                                        </p:attrNameLst>
                                      </p:cBhvr>
                                      <p:tavLst>
                                        <p:tav tm="0">
                                          <p:val>
                                            <p:strVal val="ppt_h"/>
                                          </p:val>
                                        </p:tav>
                                        <p:tav tm="100000">
                                          <p:val>
                                            <p:fltVal val="0"/>
                                          </p:val>
                                        </p:tav>
                                      </p:tavLst>
                                    </p:anim>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xit" presetSubtype="32" fill="hold" grpId="1" nodeType="clickEffect">
                                  <p:stCondLst>
                                    <p:cond delay="0"/>
                                  </p:stCondLst>
                                  <p:childTnLst>
                                    <p:anim calcmode="lin" valueType="num">
                                      <p:cBhvr>
                                        <p:cTn id="64" dur="500"/>
                                        <p:tgtEl>
                                          <p:spTgt spid="16"/>
                                        </p:tgtEl>
                                        <p:attrNameLst>
                                          <p:attrName>ppt_w</p:attrName>
                                        </p:attrNameLst>
                                      </p:cBhvr>
                                      <p:tavLst>
                                        <p:tav tm="0">
                                          <p:val>
                                            <p:strVal val="ppt_w"/>
                                          </p:val>
                                        </p:tav>
                                        <p:tav tm="100000">
                                          <p:val>
                                            <p:fltVal val="0"/>
                                          </p:val>
                                        </p:tav>
                                      </p:tavLst>
                                    </p:anim>
                                    <p:anim calcmode="lin" valueType="num">
                                      <p:cBhvr>
                                        <p:cTn id="65" dur="500"/>
                                        <p:tgtEl>
                                          <p:spTgt spid="16"/>
                                        </p:tgtEl>
                                        <p:attrNameLst>
                                          <p:attrName>ppt_h</p:attrName>
                                        </p:attrNameLst>
                                      </p:cBhvr>
                                      <p:tavLst>
                                        <p:tav tm="0">
                                          <p:val>
                                            <p:strVal val="ppt_h"/>
                                          </p:val>
                                        </p:tav>
                                        <p:tav tm="100000">
                                          <p:val>
                                            <p:fltVal val="0"/>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fltVal val="0"/>
                                          </p:val>
                                        </p:tav>
                                        <p:tav tm="100000">
                                          <p:val>
                                            <p:strVal val="#ppt_w"/>
                                          </p:val>
                                        </p:tav>
                                      </p:tavLst>
                                    </p:anim>
                                    <p:anim calcmode="lin" valueType="num">
                                      <p:cBhvr>
                                        <p:cTn id="72" dur="500" fill="hold"/>
                                        <p:tgtEl>
                                          <p:spTgt spid="2"/>
                                        </p:tgtEl>
                                        <p:attrNameLst>
                                          <p:attrName>ppt_h</p:attrName>
                                        </p:attrNameLst>
                                      </p:cBhvr>
                                      <p:tavLst>
                                        <p:tav tm="0">
                                          <p:val>
                                            <p:fltVal val="0"/>
                                          </p:val>
                                        </p:tav>
                                        <p:tav tm="100000">
                                          <p:val>
                                            <p:strVal val="#ppt_h"/>
                                          </p:val>
                                        </p:tav>
                                      </p:tavLst>
                                    </p:anim>
                                    <p:animEffect transition="in" filter="fade">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3" grpId="1" animBg="1"/>
      <p:bldP spid="14" grpId="0" animBg="1"/>
      <p:bldP spid="14" grpId="1" animBg="1"/>
      <p:bldP spid="15" grpId="0" animBg="1"/>
      <p:bldP spid="15" grpId="1" animBg="1"/>
      <p:bldP spid="16" grpId="0" animBg="1"/>
      <p:bldP spid="16" grpId="1"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063" y="2286000"/>
            <a:ext cx="4752674" cy="292448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extBox 2"/>
          <p:cNvSpPr txBox="1"/>
          <p:nvPr/>
        </p:nvSpPr>
        <p:spPr>
          <a:xfrm>
            <a:off x="1143000" y="609600"/>
            <a:ext cx="7162800" cy="369332"/>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t>A conversation between </a:t>
            </a:r>
            <a:r>
              <a:rPr lang="en-US" b="1" dirty="0" err="1" smtClean="0"/>
              <a:t>Mery</a:t>
            </a:r>
            <a:r>
              <a:rPr lang="en-US" b="1" dirty="0" smtClean="0"/>
              <a:t> and her mother </a:t>
            </a:r>
            <a:r>
              <a:rPr lang="en-US" b="1" dirty="0" err="1" smtClean="0"/>
              <a:t>Rabeya</a:t>
            </a:r>
            <a:endParaRPr lang="en-US" b="1" dirty="0"/>
          </a:p>
        </p:txBody>
      </p:sp>
      <p:sp>
        <p:nvSpPr>
          <p:cNvPr id="4" name="Rounded Rectangular Callout 3"/>
          <p:cNvSpPr/>
          <p:nvPr/>
        </p:nvSpPr>
        <p:spPr>
          <a:xfrm>
            <a:off x="671663" y="1143000"/>
            <a:ext cx="3352800" cy="1447800"/>
          </a:xfrm>
          <a:prstGeom prst="wedgeRoundRectCallout">
            <a:avLst>
              <a:gd name="adj1" fmla="val 62199"/>
              <a:gd name="adj2" fmla="val 59759"/>
              <a:gd name="adj3" fmla="val 16667"/>
            </a:avLst>
          </a:prstGeom>
          <a:solidFill>
            <a:schemeClr val="accent1">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 just don`t understand ! That boy is screaming so much ! What`s his mother doing ?</a:t>
            </a:r>
            <a:endParaRPr lang="en-US" b="1" dirty="0">
              <a:solidFill>
                <a:schemeClr val="tx1">
                  <a:lumMod val="95000"/>
                  <a:lumOff val="5000"/>
                </a:schemeClr>
              </a:solidFill>
            </a:endParaRPr>
          </a:p>
        </p:txBody>
      </p:sp>
      <p:sp>
        <p:nvSpPr>
          <p:cNvPr id="5" name="Rounded Rectangular Callout 4"/>
          <p:cNvSpPr/>
          <p:nvPr/>
        </p:nvSpPr>
        <p:spPr>
          <a:xfrm>
            <a:off x="4724400" y="1143000"/>
            <a:ext cx="3581400" cy="1447800"/>
          </a:xfrm>
          <a:prstGeom prst="wedgeRoundRectCallout">
            <a:avLst>
              <a:gd name="adj1" fmla="val -20458"/>
              <a:gd name="adj2" fmla="val 87010"/>
              <a:gd name="adj3" fmla="val 16667"/>
            </a:avLst>
          </a:prstGeom>
          <a:solidFill>
            <a:schemeClr val="accent4">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 don`t think she is at home. May be she is issuing out books to someone at the moment.</a:t>
            </a:r>
            <a:endParaRPr lang="en-US" b="1" dirty="0">
              <a:solidFill>
                <a:schemeClr val="tx1">
                  <a:lumMod val="95000"/>
                  <a:lumOff val="5000"/>
                </a:schemeClr>
              </a:solidFill>
            </a:endParaRPr>
          </a:p>
        </p:txBody>
      </p:sp>
      <p:sp>
        <p:nvSpPr>
          <p:cNvPr id="6" name="Rounded Rectangular Callout 5"/>
          <p:cNvSpPr/>
          <p:nvPr/>
        </p:nvSpPr>
        <p:spPr>
          <a:xfrm>
            <a:off x="838200" y="1143000"/>
            <a:ext cx="3186263" cy="1447800"/>
          </a:xfrm>
          <a:prstGeom prst="wedgeRoundRectCallout">
            <a:avLst>
              <a:gd name="adj1" fmla="val 62293"/>
              <a:gd name="adj2" fmla="val 57856"/>
              <a:gd name="adj3" fmla="val 16667"/>
            </a:avLst>
          </a:prstGeom>
          <a:solidFill>
            <a:schemeClr val="accent1">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Why, what does she do ?</a:t>
            </a:r>
            <a:endParaRPr lang="en-US" b="1" dirty="0">
              <a:solidFill>
                <a:schemeClr val="tx1">
                  <a:lumMod val="95000"/>
                  <a:lumOff val="5000"/>
                </a:schemeClr>
              </a:solidFill>
            </a:endParaRPr>
          </a:p>
        </p:txBody>
      </p:sp>
      <p:sp>
        <p:nvSpPr>
          <p:cNvPr id="7" name="Rounded Rectangular Callout 6"/>
          <p:cNvSpPr/>
          <p:nvPr/>
        </p:nvSpPr>
        <p:spPr>
          <a:xfrm>
            <a:off x="4724400" y="1143000"/>
            <a:ext cx="3581400" cy="1447800"/>
          </a:xfrm>
          <a:prstGeom prst="wedgeRoundRectCallout">
            <a:avLst>
              <a:gd name="adj1" fmla="val -19707"/>
              <a:gd name="adj2" fmla="val 86649"/>
              <a:gd name="adj3" fmla="val 16667"/>
            </a:avLst>
          </a:prstGeom>
          <a:solidFill>
            <a:schemeClr val="accent4">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She works part-time at the Town Hall Library.</a:t>
            </a:r>
            <a:endParaRPr lang="en-US" b="1" dirty="0">
              <a:solidFill>
                <a:schemeClr val="tx1">
                  <a:lumMod val="95000"/>
                  <a:lumOff val="5000"/>
                </a:schemeClr>
              </a:solidFill>
            </a:endParaRPr>
          </a:p>
        </p:txBody>
      </p:sp>
      <p:sp>
        <p:nvSpPr>
          <p:cNvPr id="8" name="Rounded Rectangular Callout 7"/>
          <p:cNvSpPr/>
          <p:nvPr/>
        </p:nvSpPr>
        <p:spPr>
          <a:xfrm>
            <a:off x="6858000" y="5486400"/>
            <a:ext cx="914400" cy="609600"/>
          </a:xfrm>
          <a:prstGeom prst="wedgeRoundRectCallout">
            <a:avLst>
              <a:gd name="adj1" fmla="val 89168"/>
              <a:gd name="adj2" fmla="val 35049"/>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197081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46482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Language Focus.</a:t>
            </a:r>
            <a:endParaRPr lang="en-US" sz="2800" b="1" dirty="0"/>
          </a:p>
        </p:txBody>
      </p:sp>
      <p:sp>
        <p:nvSpPr>
          <p:cNvPr id="3" name="TextBox 2"/>
          <p:cNvSpPr txBox="1"/>
          <p:nvPr/>
        </p:nvSpPr>
        <p:spPr>
          <a:xfrm>
            <a:off x="609600" y="1365409"/>
            <a:ext cx="7696200" cy="1938992"/>
          </a:xfrm>
          <a:prstGeom prst="rect">
            <a:avLst/>
          </a:prstGeom>
          <a:noFill/>
        </p:spPr>
        <p:txBody>
          <a:bodyPr wrap="square" rtlCol="0">
            <a:spAutoFit/>
          </a:bodyPr>
          <a:lstStyle/>
          <a:p>
            <a:pPr algn="just"/>
            <a:r>
              <a:rPr lang="en-US" sz="2000" b="1" dirty="0" smtClean="0"/>
              <a:t>Notice the difference between </a:t>
            </a:r>
            <a:r>
              <a:rPr lang="en-US" sz="2000" b="1" dirty="0" smtClean="0">
                <a:solidFill>
                  <a:srgbClr val="00B0F0"/>
                </a:solidFill>
              </a:rPr>
              <a:t>“What do you do?” </a:t>
            </a:r>
            <a:r>
              <a:rPr lang="en-US" sz="2000" b="1" dirty="0" smtClean="0">
                <a:solidFill>
                  <a:schemeClr val="tx1">
                    <a:lumMod val="95000"/>
                    <a:lumOff val="5000"/>
                  </a:schemeClr>
                </a:solidFill>
              </a:rPr>
              <a:t>and </a:t>
            </a:r>
            <a:r>
              <a:rPr lang="en-US" sz="2000" b="1" dirty="0" smtClean="0">
                <a:solidFill>
                  <a:srgbClr val="00B0F0"/>
                </a:solidFill>
              </a:rPr>
              <a:t>“What are you doing?”</a:t>
            </a:r>
            <a:r>
              <a:rPr lang="en-US" sz="2000" b="1" dirty="0" smtClean="0"/>
              <a:t> `What do you do?’ means the same as `What’s your profession?’ On the other hand, `What are you doing’ refers to what you are doing at the moment, or to something you are doing around that time.</a:t>
            </a:r>
            <a:endParaRPr lang="en-US" sz="2000" b="1" dirty="0"/>
          </a:p>
        </p:txBody>
      </p:sp>
      <p:sp>
        <p:nvSpPr>
          <p:cNvPr id="4" name="TextBox 3"/>
          <p:cNvSpPr txBox="1"/>
          <p:nvPr/>
        </p:nvSpPr>
        <p:spPr>
          <a:xfrm>
            <a:off x="609600" y="3628935"/>
            <a:ext cx="7924800" cy="40011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000" b="1" dirty="0" smtClean="0"/>
              <a:t>Use of what do/does --and where do/does --</a:t>
            </a:r>
            <a:endParaRPr lang="en-US" sz="2000" b="1" dirty="0"/>
          </a:p>
        </p:txBody>
      </p:sp>
      <p:sp>
        <p:nvSpPr>
          <p:cNvPr id="5" name="TextBox 4"/>
          <p:cNvSpPr txBox="1"/>
          <p:nvPr/>
        </p:nvSpPr>
        <p:spPr>
          <a:xfrm>
            <a:off x="579120" y="4353579"/>
            <a:ext cx="7848600" cy="707886"/>
          </a:xfrm>
          <a:prstGeom prst="rect">
            <a:avLst/>
          </a:prstGeom>
          <a:noFill/>
        </p:spPr>
        <p:txBody>
          <a:bodyPr wrap="square" rtlCol="0">
            <a:spAutoFit/>
          </a:bodyPr>
          <a:lstStyle/>
          <a:p>
            <a:r>
              <a:rPr lang="en-US" sz="2000" b="1" dirty="0" smtClean="0"/>
              <a:t>When subject is 3</a:t>
            </a:r>
            <a:r>
              <a:rPr lang="en-US" sz="2000" b="1" baseline="30000" dirty="0" smtClean="0"/>
              <a:t>rd</a:t>
            </a:r>
            <a:r>
              <a:rPr lang="en-US" sz="2000" b="1" dirty="0" smtClean="0"/>
              <a:t> person singular number then we use does. Otherwise we use do.</a:t>
            </a:r>
            <a:endParaRPr lang="en-US" sz="2000" b="1" dirty="0"/>
          </a:p>
        </p:txBody>
      </p:sp>
      <p:sp>
        <p:nvSpPr>
          <p:cNvPr id="6" name="TextBox 5"/>
          <p:cNvSpPr txBox="1"/>
          <p:nvPr/>
        </p:nvSpPr>
        <p:spPr>
          <a:xfrm>
            <a:off x="609600" y="5385999"/>
            <a:ext cx="7924800" cy="1015663"/>
          </a:xfrm>
          <a:prstGeom prst="rect">
            <a:avLst/>
          </a:prstGeom>
          <a:noFill/>
        </p:spPr>
        <p:txBody>
          <a:bodyPr wrap="square" rtlCol="0">
            <a:spAutoFit/>
          </a:bodyPr>
          <a:lstStyle/>
          <a:p>
            <a:r>
              <a:rPr lang="en-US" sz="2000" b="1" dirty="0" smtClean="0">
                <a:solidFill>
                  <a:srgbClr val="00B0F0"/>
                </a:solidFill>
              </a:rPr>
              <a:t>Example</a:t>
            </a:r>
            <a:r>
              <a:rPr lang="en-US" sz="2000" dirty="0" smtClean="0">
                <a:solidFill>
                  <a:srgbClr val="00B0F0"/>
                </a:solidFill>
              </a:rPr>
              <a:t> </a:t>
            </a:r>
            <a:r>
              <a:rPr lang="en-US" sz="2000" b="1" dirty="0" smtClean="0">
                <a:solidFill>
                  <a:srgbClr val="00B0F0"/>
                </a:solidFill>
              </a:rPr>
              <a:t>: </a:t>
            </a:r>
          </a:p>
          <a:p>
            <a:r>
              <a:rPr lang="en-US" sz="2000" b="1" dirty="0" smtClean="0"/>
              <a:t>What do you do ? / Where do you come from ?</a:t>
            </a:r>
          </a:p>
          <a:p>
            <a:r>
              <a:rPr lang="en-US" sz="2000" b="1" dirty="0" smtClean="0"/>
              <a:t>What does he do ? / Where does he come from ?</a:t>
            </a:r>
            <a:endParaRPr lang="en-US" sz="2000" b="1" dirty="0"/>
          </a:p>
        </p:txBody>
      </p:sp>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96843"/>
            <a:ext cx="3543300" cy="707886"/>
          </a:xfrm>
          <a:prstGeom prst="rect">
            <a:avLst/>
          </a:prstGeom>
          <a:noFill/>
        </p:spPr>
        <p:txBody>
          <a:bodyPr wrap="square" rtlCol="0">
            <a:prstTxWarp prst="textDeflate">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rgbClr val="FF0000"/>
                  </a:solidFill>
                </a:ln>
                <a:solidFill>
                  <a:schemeClr val="accent4"/>
                </a:solidFill>
                <a:effectLst>
                  <a:glow rad="101600">
                    <a:schemeClr val="accent1">
                      <a:satMod val="175000"/>
                      <a:alpha val="40000"/>
                    </a:schemeClr>
                  </a:glow>
                </a:effectLst>
              </a:rPr>
              <a:t>Meet</a:t>
            </a:r>
            <a:endParaRPr lang="en-US" sz="4000" b="1" dirty="0">
              <a:ln>
                <a:solidFill>
                  <a:srgbClr val="FF0000"/>
                </a:solidFill>
              </a:ln>
              <a:solidFill>
                <a:schemeClr val="accent4"/>
              </a:solidFill>
              <a:effectLst>
                <a:glow rad="101600">
                  <a:schemeClr val="accent1">
                    <a:satMod val="175000"/>
                    <a:alpha val="40000"/>
                  </a:schemeClr>
                </a:glow>
              </a:effectLst>
            </a:endParaRPr>
          </a:p>
        </p:txBody>
      </p:sp>
      <p:sp>
        <p:nvSpPr>
          <p:cNvPr id="4" name="TextBox 3"/>
          <p:cNvSpPr txBox="1"/>
          <p:nvPr/>
        </p:nvSpPr>
        <p:spPr>
          <a:xfrm>
            <a:off x="2400300" y="5085546"/>
            <a:ext cx="5029200" cy="830997"/>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When two or more person meet together.</a:t>
            </a:r>
            <a:endParaRPr lang="en-US" sz="2400" b="1" dirty="0"/>
          </a:p>
        </p:txBody>
      </p:sp>
      <p:sp>
        <p:nvSpPr>
          <p:cNvPr id="7" name="TextBox 6"/>
          <p:cNvSpPr txBox="1"/>
          <p:nvPr/>
        </p:nvSpPr>
        <p:spPr>
          <a:xfrm>
            <a:off x="1295400" y="4196970"/>
            <a:ext cx="6553200"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I am nice to meet you, </a:t>
            </a:r>
            <a:r>
              <a:rPr lang="en-US" sz="2400" b="1" dirty="0" err="1" smtClean="0"/>
              <a:t>Hridoy</a:t>
            </a:r>
            <a:r>
              <a:rPr lang="en-US" sz="2400" b="1" dirty="0" smtClean="0"/>
              <a:t>.</a:t>
            </a:r>
            <a:endParaRPr lang="en-US" sz="2400" b="1" dirty="0"/>
          </a:p>
        </p:txBody>
      </p:sp>
      <p:sp>
        <p:nvSpPr>
          <p:cNvPr id="8" name="Rectangle 7"/>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00300" y="1638300"/>
            <a:ext cx="4343400" cy="2286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38200" y="5181600"/>
            <a:ext cx="1447800" cy="6096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grpSp>
        <p:nvGrpSpPr>
          <p:cNvPr id="16" name="Group 15"/>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p:bldP spid="4" grpId="0" animBg="1"/>
      <p:bldP spid="7"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1184" y="777230"/>
            <a:ext cx="3535816" cy="707886"/>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chemeClr val="accent3"/>
                </a:solidFill>
                <a:effectLst>
                  <a:glow rad="63500">
                    <a:schemeClr val="accent1">
                      <a:satMod val="175000"/>
                      <a:alpha val="40000"/>
                    </a:schemeClr>
                  </a:glow>
                </a:effectLst>
              </a:rPr>
              <a:t>Architect</a:t>
            </a:r>
            <a:endParaRPr lang="en-US" sz="4000" b="1" dirty="0">
              <a:ln/>
              <a:solidFill>
                <a:schemeClr val="accent3"/>
              </a:solidFill>
              <a:effectLst>
                <a:glow rad="63500">
                  <a:schemeClr val="accent1">
                    <a:satMod val="175000"/>
                    <a:alpha val="40000"/>
                  </a:schemeClr>
                </a:glow>
              </a:effectLst>
            </a:endParaRPr>
          </a:p>
        </p:txBody>
      </p:sp>
      <p:sp>
        <p:nvSpPr>
          <p:cNvPr id="4" name="TextBox 3"/>
          <p:cNvSpPr txBox="1"/>
          <p:nvPr/>
        </p:nvSpPr>
        <p:spPr>
          <a:xfrm>
            <a:off x="2759485" y="5345127"/>
            <a:ext cx="5562600" cy="830997"/>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smtClean="0"/>
              <a:t>A person who designs or plans building etc.</a:t>
            </a:r>
            <a:endParaRPr lang="en-US" sz="2400" b="1" dirty="0"/>
          </a:p>
        </p:txBody>
      </p:sp>
      <p:sp>
        <p:nvSpPr>
          <p:cNvPr id="7" name="TextBox 6"/>
          <p:cNvSpPr txBox="1"/>
          <p:nvPr/>
        </p:nvSpPr>
        <p:spPr>
          <a:xfrm>
            <a:off x="1889691" y="4691008"/>
            <a:ext cx="5638800"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They are a set of architect.</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654" y="1876328"/>
            <a:ext cx="3952875" cy="2650093"/>
          </a:xfrm>
          <a:prstGeom prst="rect">
            <a:avLst/>
          </a:prstGeom>
        </p:spPr>
      </p:pic>
      <p:sp>
        <p:nvSpPr>
          <p:cNvPr id="8" name="Rectangle 7"/>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51442" y="571842"/>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6" name="Rectangle 5"/>
          <p:cNvSpPr/>
          <p:nvPr/>
        </p:nvSpPr>
        <p:spPr>
          <a:xfrm>
            <a:off x="684698" y="5409355"/>
            <a:ext cx="1905001" cy="7025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p>
          <a:p>
            <a:pPr algn="ctr"/>
            <a:r>
              <a:rPr lang="en-US" sz="1400" b="1" dirty="0" smtClean="0">
                <a:solidFill>
                  <a:srgbClr val="FFFF00"/>
                </a:solidFill>
              </a:rPr>
              <a:t>(Click here)</a:t>
            </a:r>
            <a:endParaRPr lang="en-US" sz="1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nextCondLst>
                <p:cond evt="onClick" delay="0">
                  <p:tgtEl>
                    <p:spTgt spid="6"/>
                  </p:tgtEl>
                </p:cond>
              </p:nextCondLst>
            </p:seq>
          </p:childTnLst>
        </p:cTn>
      </p:par>
    </p:tnLst>
    <p:bldLst>
      <p:bldP spid="3" grpId="0"/>
      <p:bldP spid="4" grpId="0" animBg="1"/>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904201"/>
            <a:ext cx="3048000" cy="707886"/>
          </a:xfrm>
          <a:prstGeom prst="rect">
            <a:avLst/>
          </a:prstGeom>
          <a:noFill/>
        </p:spPr>
        <p:txBody>
          <a:bodyPr wrap="square" rtlCol="0">
            <a:prstTxWarp prst="textWave2">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chemeClr val="accent4"/>
                </a:solidFill>
                <a:effectLst>
                  <a:glow rad="63500">
                    <a:schemeClr val="accent1">
                      <a:satMod val="175000"/>
                      <a:alpha val="40000"/>
                    </a:schemeClr>
                  </a:glow>
                </a:effectLst>
              </a:rPr>
              <a:t>Watch</a:t>
            </a:r>
            <a:endParaRPr lang="en-US" sz="4000" b="1" dirty="0">
              <a:ln/>
              <a:solidFill>
                <a:schemeClr val="accent4"/>
              </a:solidFill>
              <a:effectLst>
                <a:glow rad="63500">
                  <a:schemeClr val="accent1">
                    <a:satMod val="175000"/>
                    <a:alpha val="40000"/>
                  </a:schemeClr>
                </a:glow>
              </a:effectLst>
            </a:endParaRPr>
          </a:p>
        </p:txBody>
      </p:sp>
      <p:sp>
        <p:nvSpPr>
          <p:cNvPr id="4" name="TextBox 3"/>
          <p:cNvSpPr txBox="1"/>
          <p:nvPr/>
        </p:nvSpPr>
        <p:spPr>
          <a:xfrm>
            <a:off x="3886200" y="5486400"/>
            <a:ext cx="3810000" cy="52322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Observe / look at</a:t>
            </a:r>
            <a:endParaRPr lang="en-US" sz="2800" b="1" dirty="0"/>
          </a:p>
        </p:txBody>
      </p:sp>
      <p:sp>
        <p:nvSpPr>
          <p:cNvPr id="7" name="TextBox 6"/>
          <p:cNvSpPr txBox="1"/>
          <p:nvPr/>
        </p:nvSpPr>
        <p:spPr>
          <a:xfrm>
            <a:off x="1361933" y="4300834"/>
            <a:ext cx="6801133"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Our </a:t>
            </a:r>
            <a:r>
              <a:rPr lang="en-US" sz="2400" b="1" dirty="0" err="1" smtClean="0"/>
              <a:t>headteacher</a:t>
            </a:r>
            <a:r>
              <a:rPr lang="en-US" sz="2400" b="1" dirty="0" smtClean="0"/>
              <a:t> is watching TV.</a:t>
            </a:r>
            <a:endParaRPr lang="en-US" sz="2400" b="1" dirty="0"/>
          </a:p>
        </p:txBody>
      </p:sp>
      <p:grpSp>
        <p:nvGrpSpPr>
          <p:cNvPr id="9" name="Group 8"/>
          <p:cNvGrpSpPr/>
          <p:nvPr/>
        </p:nvGrpSpPr>
        <p:grpSpPr>
          <a:xfrm>
            <a:off x="651442" y="571842"/>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ectangle 11"/>
          <p:cNvSpPr/>
          <p:nvPr/>
        </p:nvSpPr>
        <p:spPr>
          <a:xfrm>
            <a:off x="1442303" y="5396740"/>
            <a:ext cx="1905001" cy="7025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p>
          <a:p>
            <a:pPr algn="ctr"/>
            <a:r>
              <a:rPr lang="en-US" sz="1400" b="1" dirty="0" smtClean="0">
                <a:solidFill>
                  <a:srgbClr val="FFFF00"/>
                </a:solidFill>
              </a:rPr>
              <a:t>(Click here)</a:t>
            </a:r>
            <a:endParaRPr lang="en-US" sz="1400" dirty="0">
              <a:solidFill>
                <a:srgbClr val="FFFF00"/>
              </a:solidFill>
            </a:endParaRPr>
          </a:p>
        </p:txBody>
      </p:sp>
      <p:sp>
        <p:nvSpPr>
          <p:cNvPr id="5" name="Round Diagonal Corner Rectangle 4"/>
          <p:cNvSpPr/>
          <p:nvPr/>
        </p:nvSpPr>
        <p:spPr>
          <a:xfrm>
            <a:off x="2971800" y="1905000"/>
            <a:ext cx="3581400" cy="2133600"/>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p:bldP spid="4" grpId="0" animBg="1"/>
      <p:bldP spid="7" grpId="0" animBg="1"/>
      <p:bldP spid="1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600" y="849517"/>
            <a:ext cx="2952482" cy="707886"/>
          </a:xfrm>
          <a:prstGeom prst="rect">
            <a:avLst/>
          </a:prstGeom>
          <a:noFill/>
        </p:spPr>
        <p:txBody>
          <a:bodyPr wrap="square" rtlCol="0">
            <a:prstTxWarp prst="textPlain">
              <a:avLst/>
            </a:prstTxWarp>
            <a:spAutoFit/>
          </a:bodyPr>
          <a:lstStyle/>
          <a:p>
            <a:r>
              <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Scream</a:t>
            </a:r>
            <a:endParaRPr 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4" name="TextBox 3"/>
          <p:cNvSpPr txBox="1"/>
          <p:nvPr/>
        </p:nvSpPr>
        <p:spPr>
          <a:xfrm>
            <a:off x="2809741" y="5512325"/>
            <a:ext cx="5410200" cy="52322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smtClean="0"/>
              <a:t>Crying at the top of voice.</a:t>
            </a:r>
            <a:endParaRPr lang="en-US" sz="2800" b="1" dirty="0"/>
          </a:p>
        </p:txBody>
      </p:sp>
      <p:sp>
        <p:nvSpPr>
          <p:cNvPr id="7" name="TextBox 6"/>
          <p:cNvSpPr txBox="1"/>
          <p:nvPr/>
        </p:nvSpPr>
        <p:spPr>
          <a:xfrm>
            <a:off x="1219200" y="4653083"/>
            <a:ext cx="7363619"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The baby is crying at the top of its voice.</a:t>
            </a:r>
            <a:endParaRPr lang="en-US" sz="2400" b="1" dirty="0"/>
          </a:p>
        </p:txBody>
      </p:sp>
      <p:sp>
        <p:nvSpPr>
          <p:cNvPr id="9" name="Rectangle 8"/>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51442" y="571842"/>
            <a:ext cx="1638300" cy="1436179"/>
            <a:chOff x="628650" y="762000"/>
            <a:chExt cx="1600200" cy="1368615"/>
          </a:xfrm>
        </p:grpSpPr>
        <p:sp>
          <p:nvSpPr>
            <p:cNvPr id="8" name="Rectangle 7"/>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ectangle 10"/>
          <p:cNvSpPr/>
          <p:nvPr/>
        </p:nvSpPr>
        <p:spPr>
          <a:xfrm>
            <a:off x="684698" y="5409355"/>
            <a:ext cx="1905001" cy="7025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endParaRPr lang="en-US" dirty="0" smtClean="0"/>
          </a:p>
          <a:p>
            <a:pPr algn="ctr"/>
            <a:r>
              <a:rPr lang="en-US" b="1" dirty="0" smtClean="0">
                <a:solidFill>
                  <a:srgbClr val="FFFF00"/>
                </a:solidFill>
              </a:rPr>
              <a:t>(click here)</a:t>
            </a:r>
            <a:endParaRPr lang="en-US" b="1" dirty="0">
              <a:solidFill>
                <a:srgbClr val="FFFF00"/>
              </a:solidFill>
            </a:endParaRPr>
          </a:p>
        </p:txBody>
      </p:sp>
      <p:sp>
        <p:nvSpPr>
          <p:cNvPr id="2" name="Oval 1"/>
          <p:cNvSpPr/>
          <p:nvPr/>
        </p:nvSpPr>
        <p:spPr>
          <a:xfrm>
            <a:off x="2809741" y="1905000"/>
            <a:ext cx="4648200" cy="250049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baby-crying-01.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iterate type="lt">
                                    <p:tmPct val="0"/>
                                  </p:iterate>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nextCondLst>
                <p:cond evt="onClick" delay="0">
                  <p:tgtEl>
                    <p:spTgt spid="11"/>
                  </p:tgtEl>
                </p:cond>
              </p:nextCondLst>
            </p:seq>
          </p:childTnLst>
        </p:cTn>
      </p:par>
    </p:tnLst>
    <p:bldLst>
      <p:bldP spid="3" grpId="0"/>
      <p:bldP spid="4" grpId="0" animBg="1"/>
      <p:bldP spid="7" grpId="0" animBg="1"/>
      <p:bldP spid="11"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75" y="2286000"/>
            <a:ext cx="2590800" cy="19656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50812" y="2286000"/>
            <a:ext cx="2362200" cy="19463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6583" y="4540876"/>
            <a:ext cx="2604752" cy="17075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17465" y="2286000"/>
            <a:ext cx="2288146" cy="193558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31494" y="4540876"/>
            <a:ext cx="2362200" cy="170752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3854" y="4540876"/>
            <a:ext cx="2288146" cy="1707524"/>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533400"/>
            <a:ext cx="74676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b="1" dirty="0" smtClean="0"/>
              <a:t>Look at the following pictures and drag the following words to the appropriate pictures.</a:t>
            </a:r>
            <a:endParaRPr lang="en-US" b="1" dirty="0"/>
          </a:p>
        </p:txBody>
      </p:sp>
      <p:sp>
        <p:nvSpPr>
          <p:cNvPr id="10" name="Rectangle 9"/>
          <p:cNvSpPr/>
          <p:nvPr/>
        </p:nvSpPr>
        <p:spPr>
          <a:xfrm>
            <a:off x="1009652" y="1327089"/>
            <a:ext cx="1801030" cy="322804"/>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Victory </a:t>
            </a:r>
            <a:r>
              <a:rPr lang="en-US" b="1" dirty="0">
                <a:solidFill>
                  <a:schemeClr val="tx1">
                    <a:lumMod val="95000"/>
                    <a:lumOff val="5000"/>
                  </a:schemeClr>
                </a:solidFill>
              </a:rPr>
              <a:t>day</a:t>
            </a:r>
            <a:endParaRPr lang="en-US" b="1" dirty="0"/>
          </a:p>
        </p:txBody>
      </p:sp>
      <p:sp>
        <p:nvSpPr>
          <p:cNvPr id="12" name="Rectangle 11"/>
          <p:cNvSpPr/>
          <p:nvPr/>
        </p:nvSpPr>
        <p:spPr>
          <a:xfrm>
            <a:off x="3010371" y="1340946"/>
            <a:ext cx="1371600" cy="322804"/>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Student</a:t>
            </a:r>
            <a:endParaRPr lang="en-US" b="1" dirty="0"/>
          </a:p>
        </p:txBody>
      </p:sp>
      <p:sp>
        <p:nvSpPr>
          <p:cNvPr id="13" name="Rectangle 12"/>
          <p:cNvSpPr/>
          <p:nvPr/>
        </p:nvSpPr>
        <p:spPr>
          <a:xfrm>
            <a:off x="4609564" y="1354937"/>
            <a:ext cx="1524000" cy="309148"/>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watch</a:t>
            </a:r>
            <a:endParaRPr lang="en-US" b="1" dirty="0"/>
          </a:p>
        </p:txBody>
      </p:sp>
      <p:sp>
        <p:nvSpPr>
          <p:cNvPr id="14" name="Rectangle 13"/>
          <p:cNvSpPr/>
          <p:nvPr/>
        </p:nvSpPr>
        <p:spPr>
          <a:xfrm>
            <a:off x="6309038" y="1327089"/>
            <a:ext cx="1905000" cy="35051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Grocery shop</a:t>
            </a:r>
            <a:endParaRPr lang="en-US" b="1" dirty="0"/>
          </a:p>
        </p:txBody>
      </p:sp>
      <p:sp>
        <p:nvSpPr>
          <p:cNvPr id="15" name="Rectangle 14"/>
          <p:cNvSpPr/>
          <p:nvPr/>
        </p:nvSpPr>
        <p:spPr>
          <a:xfrm>
            <a:off x="1939881" y="1828800"/>
            <a:ext cx="1417212" cy="34612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Outskirts</a:t>
            </a:r>
          </a:p>
        </p:txBody>
      </p:sp>
      <p:sp>
        <p:nvSpPr>
          <p:cNvPr id="16" name="Rectangle 15"/>
          <p:cNvSpPr/>
          <p:nvPr/>
        </p:nvSpPr>
        <p:spPr>
          <a:xfrm>
            <a:off x="3962400" y="1840029"/>
            <a:ext cx="1816592" cy="346120"/>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All rounder</a:t>
            </a:r>
            <a:endParaRPr lang="en-US" b="1" dirty="0"/>
          </a:p>
        </p:txBody>
      </p:sp>
      <p:sp>
        <p:nvSpPr>
          <p:cNvPr id="17" name="Rectangle 16"/>
          <p:cNvSpPr/>
          <p:nvPr/>
        </p:nvSpPr>
        <p:spPr>
          <a:xfrm>
            <a:off x="6078829" y="1828800"/>
            <a:ext cx="1634343" cy="34612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Cricketer</a:t>
            </a:r>
            <a:endParaRPr lang="en-US" b="1" dirty="0">
              <a:solidFill>
                <a:schemeClr val="tx1">
                  <a:lumMod val="95000"/>
                  <a:lumOff val="5000"/>
                </a:schemeClr>
              </a:solidFill>
            </a:endParaRPr>
          </a:p>
        </p:txBody>
      </p:sp>
    </p:spTree>
    <p:extLst>
      <p:ext uri="{BB962C8B-B14F-4D97-AF65-F5344CB8AC3E}">
        <p14:creationId xmlns:p14="http://schemas.microsoft.com/office/powerpoint/2010/main" val="18850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17"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1"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1" fill="hold" grpId="1"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1000"/>
                            </p:stCondLst>
                            <p:childTnLst>
                              <p:par>
                                <p:cTn id="47" presetID="22" presetClass="entr" presetSubtype="8" fill="hold" grpId="1"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1"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par>
                          <p:cTn id="55" fill="hold">
                            <p:stCondLst>
                              <p:cond delay="500"/>
                            </p:stCondLst>
                            <p:childTnLst>
                              <p:par>
                                <p:cTn id="56" presetID="22" presetClass="entr" presetSubtype="8" fill="hold" grpId="1"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1000"/>
                            </p:stCondLst>
                            <p:childTnLst>
                              <p:par>
                                <p:cTn id="60" presetID="22" presetClass="entr" presetSubtype="1" fill="hold" grpId="1"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1500"/>
                            </p:stCondLst>
                            <p:childTnLst>
                              <p:par>
                                <p:cTn id="64" presetID="22" presetClass="entr" presetSubtype="8" fill="hold" grpId="1"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path" presetSubtype="0" accel="50000" decel="50000" fill="hold" grpId="0" nodeType="clickEffect">
                                  <p:stCondLst>
                                    <p:cond delay="0"/>
                                  </p:stCondLst>
                                  <p:childTnLst>
                                    <p:animMotion origin="layout" path="M 2.77778E-6 -1.48148E-6 L -0.01077 0.3706 " pathEditMode="relative" rAng="0" ptsTypes="AA">
                                      <p:cBhvr>
                                        <p:cTn id="70" dur="2000" fill="hold"/>
                                        <p:tgtEl>
                                          <p:spTgt spid="14"/>
                                        </p:tgtEl>
                                        <p:attrNameLst>
                                          <p:attrName>ppt_x</p:attrName>
                                          <p:attrName>ppt_y</p:attrName>
                                        </p:attrNameLst>
                                      </p:cBhvr>
                                      <p:rCtr x="-538" y="18519"/>
                                    </p:animMotion>
                                  </p:childTnLst>
                                </p:cTn>
                              </p:par>
                            </p:childTnLst>
                          </p:cTn>
                        </p:par>
                        <p:par>
                          <p:cTn id="71" fill="hold">
                            <p:stCondLst>
                              <p:cond delay="2000"/>
                            </p:stCondLst>
                            <p:childTnLst>
                              <p:par>
                                <p:cTn id="72" presetID="49" presetClass="path" presetSubtype="0" accel="50000" decel="50000" fill="hold" grpId="0" nodeType="afterEffect">
                                  <p:stCondLst>
                                    <p:cond delay="0"/>
                                  </p:stCondLst>
                                  <p:childTnLst>
                                    <p:animMotion origin="layout" path="M 0 1.11111E-6 L -0.35417 0.35764 " pathEditMode="relative" rAng="0" ptsTypes="AA">
                                      <p:cBhvr>
                                        <p:cTn id="73" dur="2000" fill="hold"/>
                                        <p:tgtEl>
                                          <p:spTgt spid="13"/>
                                        </p:tgtEl>
                                        <p:attrNameLst>
                                          <p:attrName>ppt_x</p:attrName>
                                          <p:attrName>ppt_y</p:attrName>
                                        </p:attrNameLst>
                                      </p:cBhvr>
                                      <p:rCtr x="-17708" y="17870"/>
                                    </p:animMotion>
                                  </p:childTnLst>
                                </p:cTn>
                              </p:par>
                            </p:childTnLst>
                          </p:cTn>
                        </p:par>
                        <p:par>
                          <p:cTn id="74" fill="hold">
                            <p:stCondLst>
                              <p:cond delay="4000"/>
                            </p:stCondLst>
                            <p:childTnLst>
                              <p:par>
                                <p:cTn id="75" presetID="49" presetClass="path" presetSubtype="0" accel="50000" decel="50000" fill="hold" grpId="0" nodeType="afterEffect">
                                  <p:stCondLst>
                                    <p:cond delay="0"/>
                                  </p:stCondLst>
                                  <p:childTnLst>
                                    <p:animMotion origin="layout" path="M -3.33333E-6 1.85185E-6 L 0.50209 0.58588 " pathEditMode="relative" rAng="0" ptsTypes="AA">
                                      <p:cBhvr>
                                        <p:cTn id="76" dur="2000" fill="hold"/>
                                        <p:tgtEl>
                                          <p:spTgt spid="15"/>
                                        </p:tgtEl>
                                        <p:attrNameLst>
                                          <p:attrName>ppt_x</p:attrName>
                                          <p:attrName>ppt_y</p:attrName>
                                        </p:attrNameLst>
                                      </p:cBhvr>
                                      <p:rCtr x="25104" y="29282"/>
                                    </p:animMotion>
                                  </p:childTnLst>
                                </p:cTn>
                              </p:par>
                            </p:childTnLst>
                          </p:cTn>
                        </p:par>
                        <p:par>
                          <p:cTn id="77" fill="hold">
                            <p:stCondLst>
                              <p:cond delay="6000"/>
                            </p:stCondLst>
                            <p:childTnLst>
                              <p:par>
                                <p:cTn id="78" presetID="49" presetClass="path" presetSubtype="0" accel="50000" decel="50000" fill="hold" grpId="0" nodeType="afterEffect">
                                  <p:stCondLst>
                                    <p:cond delay="0"/>
                                  </p:stCondLst>
                                  <p:childTnLst>
                                    <p:animMotion origin="layout" path="M 3.33333E-6 1.85185E-6 L -0.22917 0.29977 " pathEditMode="relative" rAng="0" ptsTypes="AA">
                                      <p:cBhvr>
                                        <p:cTn id="79" dur="2000" fill="hold"/>
                                        <p:tgtEl>
                                          <p:spTgt spid="17"/>
                                        </p:tgtEl>
                                        <p:attrNameLst>
                                          <p:attrName>ppt_x</p:attrName>
                                          <p:attrName>ppt_y</p:attrName>
                                        </p:attrNameLst>
                                      </p:cBhvr>
                                      <p:rCtr x="-11458" y="14977"/>
                                    </p:animMotion>
                                  </p:childTnLst>
                                </p:cTn>
                              </p:par>
                            </p:childTnLst>
                          </p:cTn>
                        </p:par>
                        <p:par>
                          <p:cTn id="80" fill="hold">
                            <p:stCondLst>
                              <p:cond delay="8000"/>
                            </p:stCondLst>
                            <p:childTnLst>
                              <p:par>
                                <p:cTn id="81" presetID="49" presetClass="path" presetSubtype="0" accel="50000" decel="50000" fill="hold" grpId="0" nodeType="afterEffect">
                                  <p:stCondLst>
                                    <p:cond delay="0"/>
                                  </p:stCondLst>
                                  <p:childTnLst>
                                    <p:animMotion origin="layout" path="M -0.00833 0.03518 L -0.01597 0.28611 " pathEditMode="relative" rAng="0" ptsTypes="AA">
                                      <p:cBhvr>
                                        <p:cTn id="82" dur="2000" fill="hold"/>
                                        <p:tgtEl>
                                          <p:spTgt spid="16"/>
                                        </p:tgtEl>
                                        <p:attrNameLst>
                                          <p:attrName>ppt_x</p:attrName>
                                          <p:attrName>ppt_y</p:attrName>
                                        </p:attrNameLst>
                                      </p:cBhvr>
                                      <p:rCtr x="-382" y="12546"/>
                                    </p:animMotion>
                                  </p:childTnLst>
                                </p:cTn>
                              </p:par>
                            </p:childTnLst>
                          </p:cTn>
                        </p:par>
                      </p:childTnLst>
                    </p:cTn>
                  </p:par>
                  <p:par>
                    <p:cTn id="83" fill="hold">
                      <p:stCondLst>
                        <p:cond delay="indefinite"/>
                      </p:stCondLst>
                      <p:childTnLst>
                        <p:par>
                          <p:cTn id="84" fill="hold">
                            <p:stCondLst>
                              <p:cond delay="0"/>
                            </p:stCondLst>
                            <p:childTnLst>
                              <p:par>
                                <p:cTn id="85" presetID="49" presetClass="path" presetSubtype="0" accel="50000" decel="50000" fill="hold" grpId="0" nodeType="clickEffect">
                                  <p:stCondLst>
                                    <p:cond delay="0"/>
                                  </p:stCondLst>
                                  <p:childTnLst>
                                    <p:animMotion origin="layout" path="M -4.16667E-6 1.85185E-6 L 0.30487 0.66088 " pathEditMode="relative" rAng="0" ptsTypes="AA">
                                      <p:cBhvr>
                                        <p:cTn id="86" dur="2000" fill="hold"/>
                                        <p:tgtEl>
                                          <p:spTgt spid="10"/>
                                        </p:tgtEl>
                                        <p:attrNameLst>
                                          <p:attrName>ppt_x</p:attrName>
                                          <p:attrName>ppt_y</p:attrName>
                                        </p:attrNameLst>
                                      </p:cBhvr>
                                      <p:rCtr x="15243" y="33032"/>
                                    </p:animMotion>
                                  </p:childTnLst>
                                </p:cTn>
                              </p:par>
                            </p:childTnLst>
                          </p:cTn>
                        </p:par>
                        <p:par>
                          <p:cTn id="87" fill="hold">
                            <p:stCondLst>
                              <p:cond delay="2000"/>
                            </p:stCondLst>
                            <p:childTnLst>
                              <p:par>
                                <p:cTn id="88" presetID="49" presetClass="path" presetSubtype="0" accel="50000" decel="50000" fill="hold" grpId="0" nodeType="afterEffect">
                                  <p:stCondLst>
                                    <p:cond delay="0"/>
                                  </p:stCondLst>
                                  <p:childTnLst>
                                    <p:animMotion origin="layout" path="M 3.33333E-6 -1.48148E-6 L -0.19202 0.6588 " pathEditMode="relative" rAng="0" ptsTypes="AA">
                                      <p:cBhvr>
                                        <p:cTn id="89" dur="2000" fill="hold"/>
                                        <p:tgtEl>
                                          <p:spTgt spid="12"/>
                                        </p:tgtEl>
                                        <p:attrNameLst>
                                          <p:attrName>ppt_x</p:attrName>
                                          <p:attrName>ppt_y</p:attrName>
                                        </p:attrNameLst>
                                      </p:cBhvr>
                                      <p:rCtr x="-9601" y="32940"/>
                                    </p:animMotion>
                                  </p:childTnLst>
                                  <p:subTnLst>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304800"/>
            <a:ext cx="3962400" cy="646331"/>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Pair works</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Box 7"/>
          <p:cNvSpPr txBox="1"/>
          <p:nvPr/>
        </p:nvSpPr>
        <p:spPr>
          <a:xfrm>
            <a:off x="514530" y="1044091"/>
            <a:ext cx="8305800" cy="1015663"/>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000" b="1" dirty="0" smtClean="0"/>
              <a:t>Look at the pictures and write about what each person’s profession is, and what he or she is doing at the moment.</a:t>
            </a:r>
            <a:endParaRPr lang="en-US" sz="20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42" y="2731203"/>
            <a:ext cx="2324100" cy="18082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583" y="2741500"/>
            <a:ext cx="2362200" cy="179790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58" y="4800600"/>
            <a:ext cx="2295269" cy="16097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324" y="2741500"/>
            <a:ext cx="2815119" cy="181064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399" y="4800599"/>
            <a:ext cx="2310713" cy="160972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4800599"/>
            <a:ext cx="2891319" cy="1609725"/>
          </a:xfrm>
          <a:prstGeom prst="rect">
            <a:avLst/>
          </a:prstGeom>
          <a:ln w="19050">
            <a:solidFill>
              <a:schemeClr val="tx1"/>
            </a:solidFill>
          </a:ln>
        </p:spPr>
      </p:pic>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2234177"/>
            <a:ext cx="7848600" cy="338554"/>
          </a:xfrm>
          <a:prstGeom prst="rect">
            <a:avLst/>
          </a:prstGeom>
          <a:solidFill>
            <a:schemeClr val="accent1">
              <a:lumMod val="20000"/>
              <a:lumOff val="80000"/>
            </a:schemeClr>
          </a:solidFill>
          <a:ln w="3175">
            <a:solidFill>
              <a:schemeClr val="tx1"/>
            </a:solidFill>
          </a:ln>
        </p:spPr>
        <p:txBody>
          <a:bodyPr wrap="square" rtlCol="0">
            <a:spAutoFit/>
          </a:bodyPr>
          <a:lstStyle/>
          <a:p>
            <a:r>
              <a:rPr lang="en-US" sz="1600" b="1" dirty="0" smtClean="0"/>
              <a:t>One is done for you: </a:t>
            </a:r>
            <a:r>
              <a:rPr lang="en-US" sz="1600" b="1" dirty="0" smtClean="0">
                <a:solidFill>
                  <a:srgbClr val="0070C0"/>
                </a:solidFill>
              </a:rPr>
              <a:t>Mr. </a:t>
            </a:r>
            <a:r>
              <a:rPr lang="en-US" sz="1600" b="1" dirty="0" err="1" smtClean="0">
                <a:solidFill>
                  <a:srgbClr val="0070C0"/>
                </a:solidFill>
              </a:rPr>
              <a:t>Harun</a:t>
            </a:r>
            <a:r>
              <a:rPr lang="en-US" sz="1600" b="1" dirty="0" smtClean="0">
                <a:solidFill>
                  <a:srgbClr val="0070C0"/>
                </a:solidFill>
              </a:rPr>
              <a:t> is a teacher, he is taking his class. </a:t>
            </a:r>
            <a:endParaRPr lang="en-US" sz="1600" b="1" dirty="0">
              <a:solidFill>
                <a:srgbClr val="0070C0"/>
              </a:solidFill>
            </a:endParaRPr>
          </a:p>
        </p:txBody>
      </p:sp>
    </p:spTree>
    <p:extLst>
      <p:ext uri="{BB962C8B-B14F-4D97-AF65-F5344CB8AC3E}">
        <p14:creationId xmlns:p14="http://schemas.microsoft.com/office/powerpoint/2010/main" val="309947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7"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17" presetClass="entr" presetSubtype="1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90600"/>
            <a:ext cx="5562600" cy="2819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193" name="WordArt 1"/>
          <p:cNvSpPr>
            <a:spLocks noChangeArrowheads="1" noChangeShapeType="1" noTextEdit="1"/>
          </p:cNvSpPr>
          <p:nvPr/>
        </p:nvSpPr>
        <p:spPr bwMode="auto">
          <a:xfrm>
            <a:off x="2133600" y="4191000"/>
            <a:ext cx="50006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2" name="Rectangle 1"/>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1088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p:cTn id="7" dur="500" fill="hold"/>
                                        <p:tgtEl>
                                          <p:spTgt spid="8193"/>
                                        </p:tgtEl>
                                        <p:attrNameLst>
                                          <p:attrName>ppt_w</p:attrName>
                                        </p:attrNameLst>
                                      </p:cBhvr>
                                      <p:tavLst>
                                        <p:tav tm="0">
                                          <p:val>
                                            <p:fltVal val="0"/>
                                          </p:val>
                                        </p:tav>
                                        <p:tav tm="100000">
                                          <p:val>
                                            <p:strVal val="#ppt_w"/>
                                          </p:val>
                                        </p:tav>
                                      </p:tavLst>
                                    </p:anim>
                                    <p:anim calcmode="lin" valueType="num">
                                      <p:cBhvr>
                                        <p:cTn id="8" dur="500" fill="hold"/>
                                        <p:tgtEl>
                                          <p:spTgt spid="8193"/>
                                        </p:tgtEl>
                                        <p:attrNameLst>
                                          <p:attrName>ppt_h</p:attrName>
                                        </p:attrNameLst>
                                      </p:cBhvr>
                                      <p:tavLst>
                                        <p:tav tm="0">
                                          <p:val>
                                            <p:fltVal val="0"/>
                                          </p:val>
                                        </p:tav>
                                        <p:tav tm="100000">
                                          <p:val>
                                            <p:strVal val="#ppt_h"/>
                                          </p:val>
                                        </p:tav>
                                      </p:tavLst>
                                    </p:anim>
                                    <p:animEffect transition="in" filter="fade">
                                      <p:cBhvr>
                                        <p:cTn id="9"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76800"/>
            <a:ext cx="7817427" cy="1384995"/>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t>Meet with five persons at your home and write down, what are they and what are they doing? at that moment.</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4090987" cy="2819400"/>
          </a:xfrm>
          <a:prstGeom prst="rect">
            <a:avLst/>
          </a:prstGeom>
        </p:spPr>
      </p:pic>
      <p:sp>
        <p:nvSpPr>
          <p:cNvPr id="6" name="Cloud Callout 5"/>
          <p:cNvSpPr/>
          <p:nvPr/>
        </p:nvSpPr>
        <p:spPr>
          <a:xfrm>
            <a:off x="5638800" y="838200"/>
            <a:ext cx="2559627" cy="1866900"/>
          </a:xfrm>
          <a:prstGeom prst="cloudCallout">
            <a:avLst>
              <a:gd name="adj1" fmla="val -90657"/>
              <a:gd name="adj2" fmla="val 4023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009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3124200" y="2438400"/>
            <a:ext cx="3276600" cy="1981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592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838200" y="1676400"/>
            <a:ext cx="3695700" cy="4038600"/>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solidFill>
                  <a:srgbClr val="002060"/>
                </a:solidFill>
              </a:rPr>
              <a:t>SK. Md. </a:t>
            </a:r>
            <a:r>
              <a:rPr lang="en-US" dirty="0" err="1" smtClean="0">
                <a:solidFill>
                  <a:srgbClr val="002060"/>
                </a:solidFill>
              </a:rPr>
              <a:t>Harunar</a:t>
            </a:r>
            <a:r>
              <a:rPr lang="en-US" dirty="0" smtClean="0">
                <a:solidFill>
                  <a:srgbClr val="002060"/>
                </a:solidFill>
              </a:rPr>
              <a:t> Rashid</a:t>
            </a:r>
          </a:p>
          <a:p>
            <a:pPr marL="285750" indent="-285750" algn="ctr">
              <a:buFontTx/>
              <a:buChar char="-"/>
            </a:pPr>
            <a:r>
              <a:rPr lang="en-US" sz="1600" dirty="0" smtClean="0">
                <a:solidFill>
                  <a:srgbClr val="002060"/>
                </a:solidFill>
              </a:rPr>
              <a:t>B.A(Hon’s)</a:t>
            </a:r>
            <a:r>
              <a:rPr lang="en-US" sz="1600" dirty="0" err="1" smtClean="0">
                <a:solidFill>
                  <a:srgbClr val="002060"/>
                </a:solidFill>
              </a:rPr>
              <a:t>M.A.B.Ed</a:t>
            </a:r>
            <a:r>
              <a:rPr lang="en-US" sz="1600" dirty="0" smtClean="0">
                <a:solidFill>
                  <a:srgbClr val="002060"/>
                </a:solidFill>
              </a:rPr>
              <a:t>.</a:t>
            </a:r>
          </a:p>
          <a:p>
            <a:pPr algn="ctr"/>
            <a:r>
              <a:rPr lang="en-US" sz="1600" dirty="0" smtClean="0">
                <a:solidFill>
                  <a:srgbClr val="002060"/>
                </a:solidFill>
              </a:rPr>
              <a:t>Senior </a:t>
            </a:r>
            <a:r>
              <a:rPr lang="en-US" sz="1600" dirty="0" err="1" smtClean="0">
                <a:solidFill>
                  <a:srgbClr val="002060"/>
                </a:solidFill>
              </a:rPr>
              <a:t>Assit</a:t>
            </a:r>
            <a:r>
              <a:rPr lang="en-US" sz="1600" dirty="0" smtClean="0">
                <a:solidFill>
                  <a:srgbClr val="002060"/>
                </a:solidFill>
              </a:rPr>
              <a:t>: Teacher.</a:t>
            </a:r>
          </a:p>
          <a:p>
            <a:pPr algn="ctr"/>
            <a:r>
              <a:rPr lang="en-US" sz="1600" dirty="0" err="1" smtClean="0">
                <a:solidFill>
                  <a:srgbClr val="002060"/>
                </a:solidFill>
              </a:rPr>
              <a:t>Sonatola</a:t>
            </a:r>
            <a:r>
              <a:rPr lang="en-US" sz="1600" dirty="0" smtClean="0">
                <a:solidFill>
                  <a:srgbClr val="002060"/>
                </a:solidFill>
              </a:rPr>
              <a:t> Model High School, </a:t>
            </a:r>
            <a:r>
              <a:rPr lang="en-US" sz="1600" dirty="0" err="1" smtClean="0">
                <a:solidFill>
                  <a:srgbClr val="002060"/>
                </a:solidFill>
              </a:rPr>
              <a:t>Sonatola</a:t>
            </a:r>
            <a:r>
              <a:rPr lang="en-US" sz="1600" dirty="0" smtClean="0">
                <a:solidFill>
                  <a:srgbClr val="002060"/>
                </a:solidFill>
              </a:rPr>
              <a:t>, </a:t>
            </a:r>
            <a:r>
              <a:rPr lang="en-US" sz="1600" dirty="0" err="1" smtClean="0">
                <a:solidFill>
                  <a:srgbClr val="002060"/>
                </a:solidFill>
              </a:rPr>
              <a:t>Bogra</a:t>
            </a:r>
            <a:r>
              <a:rPr lang="en-US" sz="1600" dirty="0" smtClean="0">
                <a:solidFill>
                  <a:srgbClr val="002060"/>
                </a:solidFill>
              </a:rPr>
              <a:t>.</a:t>
            </a:r>
          </a:p>
        </p:txBody>
      </p:sp>
      <p:sp>
        <p:nvSpPr>
          <p:cNvPr id="5" name="Round Diagonal Corner Rectangle 4"/>
          <p:cNvSpPr/>
          <p:nvPr/>
        </p:nvSpPr>
        <p:spPr>
          <a:xfrm>
            <a:off x="4800600" y="1676400"/>
            <a:ext cx="3581400" cy="40386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sz="2000" dirty="0" smtClean="0">
                <a:solidFill>
                  <a:srgbClr val="002060"/>
                </a:solidFill>
              </a:rPr>
              <a:t>English For Today</a:t>
            </a:r>
          </a:p>
          <a:p>
            <a:pPr algn="ctr"/>
            <a:r>
              <a:rPr lang="en-US" sz="2000" dirty="0" smtClean="0">
                <a:solidFill>
                  <a:srgbClr val="002060"/>
                </a:solidFill>
              </a:rPr>
              <a:t>Class : Six. </a:t>
            </a:r>
            <a:endParaRPr lang="en-US" sz="2000" dirty="0">
              <a:solidFill>
                <a:srgbClr val="00206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136177"/>
            <a:ext cx="1409700" cy="1788123"/>
          </a:xfrm>
          <a:prstGeom prst="rect">
            <a:avLst/>
          </a:prstGeom>
        </p:spPr>
      </p:pic>
      <p:sp>
        <p:nvSpPr>
          <p:cNvPr id="8" name="TextBox 7"/>
          <p:cNvSpPr txBox="1"/>
          <p:nvPr/>
        </p:nvSpPr>
        <p:spPr>
          <a:xfrm>
            <a:off x="2971800" y="609600"/>
            <a:ext cx="37338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t>Identity</a:t>
            </a:r>
            <a:endParaRPr lang="en-US" sz="3600" b="1" dirty="0"/>
          </a:p>
        </p:txBody>
      </p:sp>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136177"/>
            <a:ext cx="1447800" cy="1788123"/>
          </a:xfrm>
          <a:prstGeom prst="rect">
            <a:avLst/>
          </a:prstGeom>
        </p:spPr>
      </p:pic>
    </p:spTree>
    <p:extLst>
      <p:ext uri="{BB962C8B-B14F-4D97-AF65-F5344CB8AC3E}">
        <p14:creationId xmlns:p14="http://schemas.microsoft.com/office/powerpoint/2010/main" val="198951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07367"/>
            <a:ext cx="54864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smtClean="0"/>
              <a:t>LOOK AT THE PICTURES</a:t>
            </a:r>
            <a:endParaRPr lang="en-US" sz="2400" b="1" dirty="0"/>
          </a:p>
        </p:txBody>
      </p:sp>
      <p:sp>
        <p:nvSpPr>
          <p:cNvPr id="10" name="TextBox 9"/>
          <p:cNvSpPr txBox="1"/>
          <p:nvPr/>
        </p:nvSpPr>
        <p:spPr>
          <a:xfrm>
            <a:off x="1219200" y="5257800"/>
            <a:ext cx="7391400" cy="461665"/>
          </a:xfrm>
          <a:prstGeom prst="rect">
            <a:avLst/>
          </a:prstGeom>
          <a:noFill/>
        </p:spPr>
        <p:txBody>
          <a:bodyPr wrap="square" rtlCol="0">
            <a:spAutoFit/>
          </a:bodyPr>
          <a:lstStyle/>
          <a:p>
            <a:pPr algn="ctr"/>
            <a:r>
              <a:rPr lang="en-US" sz="2400" b="1" dirty="0" smtClean="0"/>
              <a:t>Do you know what about the pictures ?</a:t>
            </a:r>
            <a:endParaRPr lang="en-US" sz="2400" b="1" dirty="0"/>
          </a:p>
        </p:txBody>
      </p:sp>
      <p:sp>
        <p:nvSpPr>
          <p:cNvPr id="11" name="TextBox 10"/>
          <p:cNvSpPr txBox="1"/>
          <p:nvPr/>
        </p:nvSpPr>
        <p:spPr>
          <a:xfrm>
            <a:off x="1295400" y="4953000"/>
            <a:ext cx="6948055" cy="461665"/>
          </a:xfrm>
          <a:prstGeom prst="rect">
            <a:avLst/>
          </a:prstGeom>
          <a:noFill/>
        </p:spPr>
        <p:txBody>
          <a:bodyPr wrap="square" rtlCol="0">
            <a:spAutoFit/>
          </a:bodyPr>
          <a:lstStyle/>
          <a:p>
            <a:pPr algn="ctr"/>
            <a:r>
              <a:rPr lang="en-US" sz="2400" b="1" dirty="0" smtClean="0">
                <a:solidFill>
                  <a:srgbClr val="7030A0"/>
                </a:solidFill>
              </a:rPr>
              <a:t>This picture is about a conversation.</a:t>
            </a:r>
            <a:endParaRPr lang="en-US" sz="2400" b="1" dirty="0">
              <a:solidFill>
                <a:srgbClr val="7030A0"/>
              </a:solidFill>
            </a:endParaRPr>
          </a:p>
        </p:txBody>
      </p:sp>
      <p:pic>
        <p:nvPicPr>
          <p:cNvPr id="13" name="Picture 12" descr="conv.png"/>
          <p:cNvPicPr>
            <a:picLocks noChangeAspect="1"/>
          </p:cNvPicPr>
          <p:nvPr/>
        </p:nvPicPr>
        <p:blipFill>
          <a:blip r:embed="rId3"/>
          <a:stretch>
            <a:fillRect/>
          </a:stretch>
        </p:blipFill>
        <p:spPr>
          <a:xfrm>
            <a:off x="2590800" y="1600200"/>
            <a:ext cx="3877216" cy="3115110"/>
          </a:xfrm>
          <a:prstGeom prst="rect">
            <a:avLst/>
          </a:prstGeom>
          <a:ln w="28575">
            <a:solidFill>
              <a:schemeClr val="tx1"/>
            </a:solidFill>
          </a:ln>
        </p:spPr>
      </p:pic>
      <p:sp>
        <p:nvSpPr>
          <p:cNvPr id="6" name="Rectangle 5"/>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657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Effect transition="out" filter="slide(fromBottom)">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43000"/>
            <a:ext cx="6781800" cy="646331"/>
          </a:xfrm>
          <a:prstGeom prst="rect">
            <a:avLst/>
          </a:prstGeom>
          <a:noFill/>
          <a:ln>
            <a:noFill/>
          </a:ln>
          <a:effectLst/>
        </p:spPr>
        <p:txBody>
          <a:bodyPr wrap="square" rtlCol="0">
            <a:spAutoFit/>
          </a:bodyPr>
          <a:lstStyle/>
          <a:p>
            <a:pPr algn="ctr"/>
            <a:r>
              <a:rPr lang="en-US" sz="3600" b="1" dirty="0" smtClean="0"/>
              <a:t>Lesson declaration</a:t>
            </a:r>
          </a:p>
        </p:txBody>
      </p:sp>
      <p:sp>
        <p:nvSpPr>
          <p:cNvPr id="4" name="Round Diagonal Corner Rectangle 3"/>
          <p:cNvSpPr/>
          <p:nvPr/>
        </p:nvSpPr>
        <p:spPr>
          <a:xfrm>
            <a:off x="838200" y="3048000"/>
            <a:ext cx="7543800" cy="217170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Where are you from ?</a:t>
            </a:r>
          </a:p>
        </p:txBody>
      </p:sp>
      <p:sp>
        <p:nvSpPr>
          <p:cNvPr id="5" name="Rectangle 4"/>
          <p:cNvSpPr/>
          <p:nvPr/>
        </p:nvSpPr>
        <p:spPr>
          <a:xfrm>
            <a:off x="0" y="63562"/>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62200" y="2057400"/>
            <a:ext cx="4419600" cy="1323439"/>
          </a:xfrm>
          <a:prstGeom prst="rect">
            <a:avLst/>
          </a:prstGeom>
          <a:noFill/>
        </p:spPr>
        <p:txBody>
          <a:bodyPr wrap="square" rtlCol="0">
            <a:spAutoFit/>
          </a:bodyPr>
          <a:lstStyle/>
          <a:p>
            <a:pPr algn="ctr"/>
            <a:r>
              <a:rPr lang="en-US" sz="4000" b="1" dirty="0">
                <a:ln/>
                <a:solidFill>
                  <a:srgbClr val="FF0000"/>
                </a:solidFill>
              </a:rPr>
              <a:t>Lesson : </a:t>
            </a:r>
            <a:r>
              <a:rPr lang="en-US" sz="4000" b="1" dirty="0" smtClean="0">
                <a:ln/>
                <a:solidFill>
                  <a:srgbClr val="FF0000"/>
                </a:solidFill>
              </a:rPr>
              <a:t>4 </a:t>
            </a:r>
            <a:endParaRPr lang="en-US" sz="4000" b="1" dirty="0">
              <a:ln/>
              <a:solidFill>
                <a:srgbClr val="FF0000"/>
              </a:solidFill>
            </a:endParaRPr>
          </a:p>
          <a:p>
            <a:pPr algn="ctr"/>
            <a:endParaRPr lang="en-US" sz="4000" dirty="0"/>
          </a:p>
        </p:txBody>
      </p:sp>
    </p:spTree>
    <p:extLst>
      <p:ext uri="{BB962C8B-B14F-4D97-AF65-F5344CB8AC3E}">
        <p14:creationId xmlns:p14="http://schemas.microsoft.com/office/powerpoint/2010/main" val="270502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0004" y="647257"/>
            <a:ext cx="5486400" cy="646331"/>
          </a:xfrm>
          <a:prstGeom prst="rect">
            <a:avLst/>
          </a:prstGeom>
          <a:solidFill>
            <a:schemeClr val="accent1">
              <a:lumMod val="20000"/>
              <a:lumOff val="80000"/>
            </a:schemeClr>
          </a:solidFill>
          <a:ln>
            <a:noFill/>
          </a:ln>
          <a:effectLst/>
        </p:spPr>
        <p:txBody>
          <a:bodyPr wrap="square" rtlCol="0">
            <a:spAutoFit/>
          </a:bodyPr>
          <a:lstStyle/>
          <a:p>
            <a:pPr algn="ctr"/>
            <a:r>
              <a:rPr lang="en-US" sz="3600" b="1" dirty="0" smtClean="0"/>
              <a:t>Learning outcomes</a:t>
            </a:r>
            <a:endParaRPr lang="en-US" sz="3600" b="1" dirty="0"/>
          </a:p>
        </p:txBody>
      </p:sp>
      <p:sp>
        <p:nvSpPr>
          <p:cNvPr id="4" name="Rectangle 3"/>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8236" y="1776818"/>
            <a:ext cx="7543800" cy="830997"/>
          </a:xfrm>
          <a:prstGeom prst="rect">
            <a:avLst/>
          </a:prstGeom>
          <a:noFill/>
        </p:spPr>
        <p:txBody>
          <a:bodyPr wrap="square" rtlCol="0">
            <a:spAutoFit/>
          </a:bodyPr>
          <a:lstStyle/>
          <a:p>
            <a:r>
              <a:rPr lang="en-US" sz="2400" b="1" dirty="0" smtClean="0">
                <a:solidFill>
                  <a:srgbClr val="0070C0"/>
                </a:solidFill>
              </a:rPr>
              <a:t>After completing the lesson students will be able to ..</a:t>
            </a:r>
            <a:endParaRPr lang="en-US" sz="2400" b="1" dirty="0">
              <a:solidFill>
                <a:srgbClr val="0070C0"/>
              </a:solidFill>
            </a:endParaRPr>
          </a:p>
        </p:txBody>
      </p:sp>
      <p:sp>
        <p:nvSpPr>
          <p:cNvPr id="8" name="TextBox 7"/>
          <p:cNvSpPr txBox="1"/>
          <p:nvPr/>
        </p:nvSpPr>
        <p:spPr>
          <a:xfrm>
            <a:off x="1018236" y="3040328"/>
            <a:ext cx="7543800" cy="830997"/>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Ø"/>
            </a:pPr>
            <a:r>
              <a:rPr lang="en-US" sz="2400" b="1" dirty="0"/>
              <a:t>r</a:t>
            </a:r>
            <a:r>
              <a:rPr lang="en-US" sz="2400" b="1" dirty="0" smtClean="0"/>
              <a:t>ecognize word and stress on words in sentences</a:t>
            </a:r>
            <a:endParaRPr lang="en-US" sz="2400" b="1" dirty="0"/>
          </a:p>
        </p:txBody>
      </p:sp>
      <p:sp>
        <p:nvSpPr>
          <p:cNvPr id="9" name="TextBox 8"/>
          <p:cNvSpPr txBox="1"/>
          <p:nvPr/>
        </p:nvSpPr>
        <p:spPr>
          <a:xfrm>
            <a:off x="1007504" y="4229362"/>
            <a:ext cx="7554532" cy="830997"/>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Ø"/>
            </a:pPr>
            <a:r>
              <a:rPr lang="en-US" sz="2400" b="1" dirty="0">
                <a:solidFill>
                  <a:srgbClr val="0070C0"/>
                </a:solidFill>
              </a:rPr>
              <a:t>t</a:t>
            </a:r>
            <a:r>
              <a:rPr lang="en-US" sz="2400" b="1" dirty="0" smtClean="0">
                <a:solidFill>
                  <a:srgbClr val="0070C0"/>
                </a:solidFill>
              </a:rPr>
              <a:t>alk about people, places and familiar objects in short and simple sentences</a:t>
            </a:r>
            <a:endParaRPr lang="en-US" sz="2400" b="1" dirty="0">
              <a:solidFill>
                <a:srgbClr val="0070C0"/>
              </a:solidFill>
            </a:endParaRPr>
          </a:p>
        </p:txBody>
      </p:sp>
      <p:sp>
        <p:nvSpPr>
          <p:cNvPr id="10" name="TextBox 9"/>
          <p:cNvSpPr txBox="1"/>
          <p:nvPr/>
        </p:nvSpPr>
        <p:spPr>
          <a:xfrm>
            <a:off x="988454" y="5520598"/>
            <a:ext cx="7573582" cy="461665"/>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Ø"/>
            </a:pPr>
            <a:r>
              <a:rPr lang="en-US" sz="2400" b="1" dirty="0">
                <a:solidFill>
                  <a:srgbClr val="7030A0"/>
                </a:solidFill>
              </a:rPr>
              <a:t>a</a:t>
            </a:r>
            <a:r>
              <a:rPr lang="en-US" sz="2400" b="1" dirty="0" smtClean="0">
                <a:solidFill>
                  <a:srgbClr val="7030A0"/>
                </a:solidFill>
              </a:rPr>
              <a:t>sk and answer questions</a:t>
            </a:r>
            <a:endParaRPr lang="en-US" sz="2400" b="1" dirty="0">
              <a:solidFill>
                <a:srgbClr val="7030A0"/>
              </a:solidFill>
            </a:endParaRPr>
          </a:p>
        </p:txBody>
      </p:sp>
    </p:spTree>
    <p:extLst>
      <p:ext uri="{BB962C8B-B14F-4D97-AF65-F5344CB8AC3E}">
        <p14:creationId xmlns:p14="http://schemas.microsoft.com/office/powerpoint/2010/main" val="2748348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20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1000"/>
                                        <p:tgtEl>
                                          <p:spTgt spid="7">
                                            <p:txEl>
                                              <p:pRg st="0" end="0"/>
                                            </p:txEl>
                                          </p:spTgt>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000"/>
                                        <p:tgtEl>
                                          <p:spTgt spid="8"/>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7" grpId="0" build="allAtOnce"/>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8229600" cy="830997"/>
          </a:xfrm>
          <a:prstGeom prst="rect">
            <a:avLst/>
          </a:prstGeom>
          <a:solidFill>
            <a:schemeClr val="accent6">
              <a:lumMod val="20000"/>
              <a:lumOff val="80000"/>
            </a:schemeClr>
          </a:solidFill>
          <a:ln w="28575">
            <a:solidFill>
              <a:schemeClr val="tx1"/>
            </a:solidFill>
          </a:ln>
        </p:spPr>
        <p:txBody>
          <a:bodyPr wrap="square" rtlCol="0">
            <a:spAutoFit/>
          </a:bodyPr>
          <a:lstStyle/>
          <a:p>
            <a:pPr algn="ctr"/>
            <a:r>
              <a:rPr lang="en-US" sz="2400" b="1" dirty="0" smtClean="0"/>
              <a:t>Listen to and then </a:t>
            </a:r>
            <a:r>
              <a:rPr lang="en-US" sz="2400" b="1" dirty="0" err="1" smtClean="0"/>
              <a:t>practise</a:t>
            </a:r>
            <a:r>
              <a:rPr lang="en-US" sz="2400" b="1" dirty="0" smtClean="0"/>
              <a:t> the conversations below with your class friends.</a:t>
            </a:r>
            <a:endParaRPr lang="en-US" sz="2400" b="1" dirty="0"/>
          </a:p>
        </p:txBody>
      </p:sp>
      <p:pic>
        <p:nvPicPr>
          <p:cNvPr id="6" name="Picture 5" descr="conver5.png"/>
          <p:cNvPicPr>
            <a:picLocks noChangeAspect="1"/>
          </p:cNvPicPr>
          <p:nvPr/>
        </p:nvPicPr>
        <p:blipFill>
          <a:blip r:embed="rId4"/>
          <a:stretch>
            <a:fillRect/>
          </a:stretch>
        </p:blipFill>
        <p:spPr>
          <a:xfrm>
            <a:off x="533400" y="1446153"/>
            <a:ext cx="2590800" cy="1818067"/>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descr="conv.png"/>
          <p:cNvPicPr>
            <a:picLocks noChangeAspect="1"/>
          </p:cNvPicPr>
          <p:nvPr/>
        </p:nvPicPr>
        <p:blipFill>
          <a:blip r:embed="rId5"/>
          <a:stretch>
            <a:fillRect/>
          </a:stretch>
        </p:blipFill>
        <p:spPr>
          <a:xfrm>
            <a:off x="6324600" y="1446153"/>
            <a:ext cx="2286000" cy="1818067"/>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descr="conver4.png"/>
          <p:cNvPicPr>
            <a:picLocks noChangeAspect="1"/>
          </p:cNvPicPr>
          <p:nvPr/>
        </p:nvPicPr>
        <p:blipFill>
          <a:blip r:embed="rId6"/>
          <a:stretch>
            <a:fillRect/>
          </a:stretch>
        </p:blipFill>
        <p:spPr>
          <a:xfrm>
            <a:off x="3361922" y="1446153"/>
            <a:ext cx="2724955" cy="1818067"/>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24600" y="3313710"/>
            <a:ext cx="2286000" cy="369332"/>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b="1" dirty="0" smtClean="0">
                <a:hlinkClick r:id="rId7" action="ppaction://hlinksldjump"/>
              </a:rPr>
              <a:t>Joy and </a:t>
            </a:r>
            <a:r>
              <a:rPr lang="en-US" b="1" dirty="0" err="1" smtClean="0">
                <a:hlinkClick r:id="rId7" action="ppaction://hlinksldjump"/>
              </a:rPr>
              <a:t>Sajed</a:t>
            </a:r>
            <a:endParaRPr lang="en-US" b="1" dirty="0"/>
          </a:p>
        </p:txBody>
      </p:sp>
      <p:sp>
        <p:nvSpPr>
          <p:cNvPr id="3" name="Rectangle 2"/>
          <p:cNvSpPr/>
          <p:nvPr/>
        </p:nvSpPr>
        <p:spPr>
          <a:xfrm>
            <a:off x="521594" y="3322106"/>
            <a:ext cx="2590800" cy="33902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hlinkClick r:id="rId8" action="ppaction://hlinksldjump"/>
              </a:rPr>
              <a:t>Mamun</a:t>
            </a:r>
            <a:r>
              <a:rPr lang="en-US" b="1" dirty="0" smtClean="0">
                <a:solidFill>
                  <a:schemeClr val="tx1">
                    <a:lumMod val="95000"/>
                    <a:lumOff val="5000"/>
                  </a:schemeClr>
                </a:solidFill>
                <a:hlinkClick r:id="rId8" action="ppaction://hlinksldjump"/>
              </a:rPr>
              <a:t> and </a:t>
            </a:r>
            <a:r>
              <a:rPr lang="en-US" b="1" dirty="0" err="1" smtClean="0">
                <a:solidFill>
                  <a:schemeClr val="tx1">
                    <a:lumMod val="95000"/>
                    <a:lumOff val="5000"/>
                  </a:schemeClr>
                </a:solidFill>
                <a:hlinkClick r:id="rId8" action="ppaction://hlinksldjump"/>
              </a:rPr>
              <a:t>Akash</a:t>
            </a:r>
            <a:endParaRPr lang="en-US" b="1" dirty="0">
              <a:solidFill>
                <a:schemeClr val="tx1">
                  <a:lumMod val="95000"/>
                  <a:lumOff val="5000"/>
                </a:schemeClr>
              </a:solidFill>
            </a:endParaRPr>
          </a:p>
        </p:txBody>
      </p:sp>
      <p:sp>
        <p:nvSpPr>
          <p:cNvPr id="4" name="Rectangle 3"/>
          <p:cNvSpPr/>
          <p:nvPr/>
        </p:nvSpPr>
        <p:spPr>
          <a:xfrm>
            <a:off x="3346897" y="3322106"/>
            <a:ext cx="2743200" cy="3090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hlinkClick r:id="rId9" action="ppaction://hlinksldjump"/>
              </a:rPr>
              <a:t>Officer &amp; Passenger</a:t>
            </a:r>
            <a:endParaRPr lang="en-US" b="1" dirty="0">
              <a:solidFill>
                <a:schemeClr val="tx1">
                  <a:lumMod val="95000"/>
                  <a:lumOff val="5000"/>
                </a:schemeClr>
              </a:solidFill>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7800" y="3919416"/>
            <a:ext cx="2971800" cy="1995642"/>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3000" y="3919416"/>
            <a:ext cx="3014028" cy="1995642"/>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Rectangle 11"/>
          <p:cNvSpPr/>
          <p:nvPr/>
        </p:nvSpPr>
        <p:spPr>
          <a:xfrm>
            <a:off x="1447800" y="6004315"/>
            <a:ext cx="2971800" cy="3202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hlinkClick r:id="rId12" action="ppaction://hlinksldjump"/>
              </a:rPr>
              <a:t>Akash</a:t>
            </a:r>
            <a:r>
              <a:rPr lang="en-US" b="1" dirty="0" smtClean="0">
                <a:solidFill>
                  <a:schemeClr val="tx1">
                    <a:lumMod val="95000"/>
                    <a:lumOff val="5000"/>
                  </a:schemeClr>
                </a:solidFill>
                <a:hlinkClick r:id="rId12" action="ppaction://hlinksldjump"/>
              </a:rPr>
              <a:t> and </a:t>
            </a:r>
            <a:r>
              <a:rPr lang="en-US" b="1" dirty="0" err="1" smtClean="0">
                <a:solidFill>
                  <a:schemeClr val="tx1">
                    <a:lumMod val="95000"/>
                    <a:lumOff val="5000"/>
                  </a:schemeClr>
                </a:solidFill>
                <a:hlinkClick r:id="rId12" action="ppaction://hlinksldjump"/>
              </a:rPr>
              <a:t>Mamun</a:t>
            </a:r>
            <a:endParaRPr lang="en-US" b="1" dirty="0">
              <a:solidFill>
                <a:schemeClr val="tx1">
                  <a:lumMod val="95000"/>
                  <a:lumOff val="5000"/>
                </a:schemeClr>
              </a:solidFill>
            </a:endParaRPr>
          </a:p>
        </p:txBody>
      </p:sp>
      <p:sp>
        <p:nvSpPr>
          <p:cNvPr id="13" name="Rectangle 12"/>
          <p:cNvSpPr/>
          <p:nvPr/>
        </p:nvSpPr>
        <p:spPr>
          <a:xfrm>
            <a:off x="4817586" y="6004315"/>
            <a:ext cx="3014028" cy="3202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hlinkClick r:id="rId13" action="ppaction://hlinksldjump"/>
              </a:rPr>
              <a:t>Rabeya</a:t>
            </a:r>
            <a:r>
              <a:rPr lang="en-US" b="1" dirty="0" smtClean="0">
                <a:solidFill>
                  <a:schemeClr val="tx1">
                    <a:lumMod val="95000"/>
                    <a:lumOff val="5000"/>
                  </a:schemeClr>
                </a:solidFill>
                <a:hlinkClick r:id="rId13" action="ppaction://hlinksldjump"/>
              </a:rPr>
              <a:t> and </a:t>
            </a:r>
            <a:r>
              <a:rPr lang="en-US" b="1" dirty="0" err="1" smtClean="0">
                <a:solidFill>
                  <a:schemeClr val="tx1">
                    <a:lumMod val="95000"/>
                    <a:lumOff val="5000"/>
                  </a:schemeClr>
                </a:solidFill>
                <a:hlinkClick r:id="rId13" action="ppaction://hlinksldjump"/>
              </a:rPr>
              <a:t>Mery</a:t>
            </a:r>
            <a:endParaRPr lang="en-US" b="1" dirty="0">
              <a:solidFill>
                <a:schemeClr val="tx1">
                  <a:lumMod val="95000"/>
                  <a:lumOff val="5000"/>
                </a:schemeClr>
              </a:solidFill>
            </a:endParaRPr>
          </a:p>
        </p:txBody>
      </p:sp>
      <p:sp>
        <p:nvSpPr>
          <p:cNvPr id="14" name="Rectangle 13"/>
          <p:cNvSpPr/>
          <p:nvPr/>
        </p:nvSpPr>
        <p:spPr>
          <a:xfrm>
            <a:off x="1752600" y="685800"/>
            <a:ext cx="5867400" cy="52619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Click on pictures captions</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316699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ere you.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7" presetClass="entr" presetSubtype="1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4"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ver5.png"/>
          <p:cNvPicPr>
            <a:picLocks noChangeAspect="1"/>
          </p:cNvPicPr>
          <p:nvPr/>
        </p:nvPicPr>
        <p:blipFill>
          <a:blip r:embed="rId2"/>
          <a:stretch>
            <a:fillRect/>
          </a:stretch>
        </p:blipFill>
        <p:spPr>
          <a:xfrm>
            <a:off x="2739708" y="2375647"/>
            <a:ext cx="3583380" cy="2514600"/>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2744190" y="838200"/>
            <a:ext cx="3733800" cy="4572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Mamun</a:t>
            </a:r>
            <a:r>
              <a:rPr lang="en-US" sz="2400" b="1" dirty="0" smtClean="0">
                <a:solidFill>
                  <a:schemeClr val="tx1">
                    <a:lumMod val="95000"/>
                    <a:lumOff val="5000"/>
                  </a:schemeClr>
                </a:solidFill>
              </a:rPr>
              <a:t> and </a:t>
            </a:r>
            <a:r>
              <a:rPr lang="en-US" sz="2400" b="1" dirty="0" err="1" smtClean="0">
                <a:solidFill>
                  <a:schemeClr val="tx1">
                    <a:lumMod val="95000"/>
                    <a:lumOff val="5000"/>
                  </a:schemeClr>
                </a:solidFill>
              </a:rPr>
              <a:t>Akash</a:t>
            </a:r>
            <a:endParaRPr lang="en-US" sz="2400" b="1" dirty="0">
              <a:solidFill>
                <a:schemeClr val="tx1">
                  <a:lumMod val="95000"/>
                  <a:lumOff val="5000"/>
                </a:schemeClr>
              </a:solidFill>
            </a:endParaRPr>
          </a:p>
        </p:txBody>
      </p:sp>
      <p:sp>
        <p:nvSpPr>
          <p:cNvPr id="4" name="Rounded Rectangular Callout 3"/>
          <p:cNvSpPr/>
          <p:nvPr/>
        </p:nvSpPr>
        <p:spPr>
          <a:xfrm>
            <a:off x="609600" y="1676400"/>
            <a:ext cx="3200400" cy="699247"/>
          </a:xfrm>
          <a:prstGeom prst="wedgeRoundRectCallout">
            <a:avLst>
              <a:gd name="adj1" fmla="val 45602"/>
              <a:gd name="adj2" fmla="val 183468"/>
              <a:gd name="adj3" fmla="val 16667"/>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rPr>
              <a:t>Akash</a:t>
            </a:r>
            <a:r>
              <a:rPr lang="en-US" b="1" dirty="0" smtClean="0">
                <a:solidFill>
                  <a:schemeClr val="tx1">
                    <a:lumMod val="95000"/>
                    <a:lumOff val="5000"/>
                  </a:schemeClr>
                </a:solidFill>
              </a:rPr>
              <a:t>, I would like you to meet …</a:t>
            </a:r>
            <a:endParaRPr lang="en-US" b="1" dirty="0">
              <a:solidFill>
                <a:schemeClr val="tx1">
                  <a:lumMod val="95000"/>
                  <a:lumOff val="5000"/>
                </a:schemeClr>
              </a:solidFill>
            </a:endParaRPr>
          </a:p>
        </p:txBody>
      </p:sp>
      <p:sp>
        <p:nvSpPr>
          <p:cNvPr id="5" name="Rounded Rectangular Callout 4"/>
          <p:cNvSpPr/>
          <p:nvPr/>
        </p:nvSpPr>
        <p:spPr>
          <a:xfrm>
            <a:off x="4876800" y="1676400"/>
            <a:ext cx="3733800" cy="1143000"/>
          </a:xfrm>
          <a:prstGeom prst="wedgeRoundRectCallout">
            <a:avLst>
              <a:gd name="adj1" fmla="val -61890"/>
              <a:gd name="adj2" fmla="val 11586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Hello ! My name is </a:t>
            </a:r>
            <a:r>
              <a:rPr lang="en-US" b="1" dirty="0" err="1" smtClean="0">
                <a:solidFill>
                  <a:schemeClr val="tx1">
                    <a:lumMod val="95000"/>
                    <a:lumOff val="5000"/>
                  </a:schemeClr>
                </a:solidFill>
              </a:rPr>
              <a:t>Akash</a:t>
            </a:r>
            <a:r>
              <a:rPr lang="en-US" b="1" dirty="0" smtClean="0">
                <a:solidFill>
                  <a:schemeClr val="tx1">
                    <a:lumMod val="95000"/>
                    <a:lumOff val="5000"/>
                  </a:schemeClr>
                </a:solidFill>
              </a:rPr>
              <a:t>. I`m sorry, I could not catch your name.</a:t>
            </a:r>
            <a:endParaRPr lang="en-US" b="1" dirty="0">
              <a:solidFill>
                <a:schemeClr val="tx1">
                  <a:lumMod val="95000"/>
                  <a:lumOff val="5000"/>
                </a:schemeClr>
              </a:solidFill>
            </a:endParaRPr>
          </a:p>
        </p:txBody>
      </p:sp>
      <p:sp>
        <p:nvSpPr>
          <p:cNvPr id="6" name="Rounded Rectangular Callout 5"/>
          <p:cNvSpPr/>
          <p:nvPr/>
        </p:nvSpPr>
        <p:spPr>
          <a:xfrm>
            <a:off x="609600" y="1676400"/>
            <a:ext cx="3200400" cy="699247"/>
          </a:xfrm>
          <a:prstGeom prst="wedgeRoundRectCallout">
            <a:avLst>
              <a:gd name="adj1" fmla="val 32528"/>
              <a:gd name="adj2" fmla="val 204808"/>
              <a:gd name="adj3" fmla="val 16667"/>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James. James Collins. Nice to meet you.</a:t>
            </a:r>
            <a:endParaRPr lang="en-US" b="1" dirty="0">
              <a:solidFill>
                <a:schemeClr val="tx1">
                  <a:lumMod val="95000"/>
                  <a:lumOff val="5000"/>
                </a:schemeClr>
              </a:solidFill>
            </a:endParaRPr>
          </a:p>
        </p:txBody>
      </p:sp>
      <p:sp>
        <p:nvSpPr>
          <p:cNvPr id="7" name="Rounded Rectangular Callout 6"/>
          <p:cNvSpPr/>
          <p:nvPr/>
        </p:nvSpPr>
        <p:spPr>
          <a:xfrm>
            <a:off x="4876800" y="1676400"/>
            <a:ext cx="3733800" cy="1143000"/>
          </a:xfrm>
          <a:prstGeom prst="wedgeRoundRectCallout">
            <a:avLst>
              <a:gd name="adj1" fmla="val -60155"/>
              <a:gd name="adj2" fmla="val 112077"/>
              <a:gd name="adj3" fmla="val 16667"/>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Nice to meet you, too. Where are you from, James ?</a:t>
            </a:r>
            <a:endParaRPr lang="en-US" b="1" dirty="0">
              <a:solidFill>
                <a:schemeClr val="tx1">
                  <a:lumMod val="95000"/>
                  <a:lumOff val="5000"/>
                </a:schemeClr>
              </a:solidFill>
            </a:endParaRPr>
          </a:p>
        </p:txBody>
      </p:sp>
      <p:sp>
        <p:nvSpPr>
          <p:cNvPr id="8" name="Rounded Rectangular Callout 7"/>
          <p:cNvSpPr/>
          <p:nvPr/>
        </p:nvSpPr>
        <p:spPr>
          <a:xfrm>
            <a:off x="609600" y="1676400"/>
            <a:ext cx="3200400" cy="699247"/>
          </a:xfrm>
          <a:prstGeom prst="wedgeRoundRectCallout">
            <a:avLst>
              <a:gd name="adj1" fmla="val 31883"/>
              <a:gd name="adj2" fmla="val 196953"/>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I`m from England.</a:t>
            </a:r>
            <a:endParaRPr lang="en-US" b="1" dirty="0">
              <a:solidFill>
                <a:schemeClr val="tx1">
                  <a:lumMod val="95000"/>
                  <a:lumOff val="5000"/>
                </a:schemeClr>
              </a:solidFill>
            </a:endParaRPr>
          </a:p>
        </p:txBody>
      </p:sp>
      <p:sp>
        <p:nvSpPr>
          <p:cNvPr id="11" name="Rounded Rectangular Callout 10"/>
          <p:cNvSpPr/>
          <p:nvPr/>
        </p:nvSpPr>
        <p:spPr>
          <a:xfrm>
            <a:off x="7772400" y="4419600"/>
            <a:ext cx="838200" cy="470647"/>
          </a:xfrm>
          <a:prstGeom prst="wedgeRoundRectCallout">
            <a:avLst>
              <a:gd name="adj1" fmla="val -120364"/>
              <a:gd name="adj2" fmla="val 32400"/>
              <a:gd name="adj3" fmla="val 166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back</a:t>
            </a:r>
            <a:endParaRPr lang="en-US" dirty="0"/>
          </a:p>
        </p:txBody>
      </p:sp>
    </p:spTree>
    <p:extLst>
      <p:ext uri="{BB962C8B-B14F-4D97-AF65-F5344CB8AC3E}">
        <p14:creationId xmlns:p14="http://schemas.microsoft.com/office/powerpoint/2010/main" val="15474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0"/>
            <a:ext cx="6324600" cy="707886"/>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smtClean="0"/>
              <a:t>A conversation between immigration officer and passenger</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584" y="2599765"/>
            <a:ext cx="4058216" cy="3169860"/>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Rounded Rectangular Callout 3"/>
          <p:cNvSpPr/>
          <p:nvPr/>
        </p:nvSpPr>
        <p:spPr>
          <a:xfrm>
            <a:off x="1018892" y="1828799"/>
            <a:ext cx="2743200" cy="762000"/>
          </a:xfrm>
          <a:prstGeom prst="wedgeRoundRectCallout">
            <a:avLst>
              <a:gd name="adj1" fmla="val 40564"/>
              <a:gd name="adj2" fmla="val 101324"/>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Your name , Sir ?</a:t>
            </a:r>
            <a:endParaRPr lang="en-US" sz="2000" b="1" dirty="0">
              <a:solidFill>
                <a:schemeClr val="tx1">
                  <a:lumMod val="95000"/>
                  <a:lumOff val="5000"/>
                </a:schemeClr>
              </a:solidFill>
            </a:endParaRPr>
          </a:p>
        </p:txBody>
      </p:sp>
      <p:sp>
        <p:nvSpPr>
          <p:cNvPr id="5" name="Rounded Rectangular Callout 4"/>
          <p:cNvSpPr/>
          <p:nvPr/>
        </p:nvSpPr>
        <p:spPr>
          <a:xfrm>
            <a:off x="4991100" y="1859265"/>
            <a:ext cx="2667000" cy="762000"/>
          </a:xfrm>
          <a:prstGeom prst="wedgeRoundRectCallout">
            <a:avLst>
              <a:gd name="adj1" fmla="val -45367"/>
              <a:gd name="adj2" fmla="val 120735"/>
              <a:gd name="adj3" fmla="val 16667"/>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Robert Smith.</a:t>
            </a:r>
            <a:endParaRPr lang="en-US" sz="2000" b="1" dirty="0">
              <a:solidFill>
                <a:schemeClr val="tx1">
                  <a:lumMod val="95000"/>
                  <a:lumOff val="5000"/>
                </a:schemeClr>
              </a:solidFill>
            </a:endParaRPr>
          </a:p>
        </p:txBody>
      </p:sp>
      <p:sp>
        <p:nvSpPr>
          <p:cNvPr id="6" name="Rounded Rectangular Callout 5"/>
          <p:cNvSpPr/>
          <p:nvPr/>
        </p:nvSpPr>
        <p:spPr>
          <a:xfrm>
            <a:off x="457200" y="1819833"/>
            <a:ext cx="3276600" cy="762000"/>
          </a:xfrm>
          <a:prstGeom prst="wedgeRoundRectCallout">
            <a:avLst>
              <a:gd name="adj1" fmla="val 42368"/>
              <a:gd name="adj2" fmla="val 101323"/>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Where do you come from, Mr. Smith ?</a:t>
            </a:r>
            <a:endParaRPr lang="en-US" b="1" dirty="0">
              <a:solidFill>
                <a:schemeClr val="tx1">
                  <a:lumMod val="95000"/>
                  <a:lumOff val="5000"/>
                </a:schemeClr>
              </a:solidFill>
            </a:endParaRPr>
          </a:p>
        </p:txBody>
      </p:sp>
      <p:sp>
        <p:nvSpPr>
          <p:cNvPr id="7" name="Rounded Rectangular Callout 6"/>
          <p:cNvSpPr/>
          <p:nvPr/>
        </p:nvSpPr>
        <p:spPr>
          <a:xfrm>
            <a:off x="4991100" y="1868231"/>
            <a:ext cx="2667000" cy="762000"/>
          </a:xfrm>
          <a:prstGeom prst="wedgeRoundRectCallout">
            <a:avLst>
              <a:gd name="adj1" fmla="val -44026"/>
              <a:gd name="adj2" fmla="val 115441"/>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Australia</a:t>
            </a:r>
            <a:endParaRPr lang="en-US" sz="2000" b="1" dirty="0">
              <a:solidFill>
                <a:schemeClr val="tx1">
                  <a:lumMod val="95000"/>
                  <a:lumOff val="5000"/>
                </a:schemeClr>
              </a:solidFill>
            </a:endParaRPr>
          </a:p>
        </p:txBody>
      </p:sp>
      <p:sp>
        <p:nvSpPr>
          <p:cNvPr id="8" name="Rounded Rectangular Callout 7"/>
          <p:cNvSpPr/>
          <p:nvPr/>
        </p:nvSpPr>
        <p:spPr>
          <a:xfrm>
            <a:off x="485492" y="1838720"/>
            <a:ext cx="3276600" cy="762000"/>
          </a:xfrm>
          <a:prstGeom prst="wedgeRoundRectCallout">
            <a:avLst>
              <a:gd name="adj1" fmla="val 41137"/>
              <a:gd name="adj2" fmla="val 103088"/>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And where are you coming from now ?</a:t>
            </a:r>
            <a:endParaRPr lang="en-US" b="1" dirty="0">
              <a:solidFill>
                <a:schemeClr val="tx1">
                  <a:lumMod val="95000"/>
                  <a:lumOff val="5000"/>
                </a:schemeClr>
              </a:solidFill>
            </a:endParaRPr>
          </a:p>
        </p:txBody>
      </p:sp>
      <p:sp>
        <p:nvSpPr>
          <p:cNvPr id="9" name="Rounded Rectangular Callout 8"/>
          <p:cNvSpPr/>
          <p:nvPr/>
        </p:nvSpPr>
        <p:spPr>
          <a:xfrm>
            <a:off x="4919382" y="1868231"/>
            <a:ext cx="2895600" cy="762000"/>
          </a:xfrm>
          <a:prstGeom prst="wedgeRoundRectCallout">
            <a:avLst>
              <a:gd name="adj1" fmla="val -44053"/>
              <a:gd name="adj2" fmla="val 111912"/>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 am coming from London.</a:t>
            </a:r>
            <a:endParaRPr lang="en-US" b="1" dirty="0">
              <a:solidFill>
                <a:schemeClr val="tx1">
                  <a:lumMod val="95000"/>
                  <a:lumOff val="5000"/>
                </a:schemeClr>
              </a:solidFill>
            </a:endParaRPr>
          </a:p>
        </p:txBody>
      </p:sp>
      <p:sp>
        <p:nvSpPr>
          <p:cNvPr id="10" name="Rounded Rectangular Callout 9"/>
          <p:cNvSpPr/>
          <p:nvPr/>
        </p:nvSpPr>
        <p:spPr>
          <a:xfrm>
            <a:off x="457200" y="1681440"/>
            <a:ext cx="3429000" cy="982966"/>
          </a:xfrm>
          <a:prstGeom prst="wedgeRoundRectCallout">
            <a:avLst>
              <a:gd name="adj1" fmla="val 34853"/>
              <a:gd name="adj2" fmla="val 81324"/>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Welcome to Bangladesh, Sir. Have a nice day.</a:t>
            </a:r>
            <a:endParaRPr lang="en-US" b="1" dirty="0">
              <a:solidFill>
                <a:schemeClr val="tx1">
                  <a:lumMod val="95000"/>
                  <a:lumOff val="5000"/>
                </a:schemeClr>
              </a:solidFill>
            </a:endParaRPr>
          </a:p>
        </p:txBody>
      </p:sp>
      <p:sp>
        <p:nvSpPr>
          <p:cNvPr id="11" name="Rounded Rectangular Callout 10"/>
          <p:cNvSpPr/>
          <p:nvPr/>
        </p:nvSpPr>
        <p:spPr>
          <a:xfrm>
            <a:off x="5068421" y="1837765"/>
            <a:ext cx="2438400" cy="762000"/>
          </a:xfrm>
          <a:prstGeom prst="wedgeRoundRectCallout">
            <a:avLst>
              <a:gd name="adj1" fmla="val -54154"/>
              <a:gd name="adj2" fmla="val 127794"/>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Thank you.</a:t>
            </a:r>
            <a:endParaRPr lang="en-US" b="1" dirty="0">
              <a:solidFill>
                <a:schemeClr val="tx1">
                  <a:lumMod val="95000"/>
                  <a:lumOff val="5000"/>
                </a:schemeClr>
              </a:solidFill>
            </a:endParaRPr>
          </a:p>
        </p:txBody>
      </p:sp>
      <p:sp>
        <p:nvSpPr>
          <p:cNvPr id="12" name="Rounded Rectangular Callout 11"/>
          <p:cNvSpPr/>
          <p:nvPr/>
        </p:nvSpPr>
        <p:spPr>
          <a:xfrm>
            <a:off x="7442948" y="5229920"/>
            <a:ext cx="1066800" cy="539705"/>
          </a:xfrm>
          <a:prstGeom prst="wedgeRoundRectCallout">
            <a:avLst>
              <a:gd name="adj1" fmla="val -93942"/>
              <a:gd name="adj2" fmla="val 20144"/>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back</a:t>
            </a:r>
            <a:endParaRPr lang="en-US" dirty="0"/>
          </a:p>
        </p:txBody>
      </p:sp>
    </p:spTree>
    <p:extLst>
      <p:ext uri="{BB962C8B-B14F-4D97-AF65-F5344CB8AC3E}">
        <p14:creationId xmlns:p14="http://schemas.microsoft.com/office/powerpoint/2010/main" val="15204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1977</TotalTime>
  <Words>1178</Words>
  <Application>Microsoft Office PowerPoint</Application>
  <PresentationFormat>On-screen Show (4:3)</PresentationFormat>
  <Paragraphs>142</Paragraphs>
  <Slides>21</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Impact</vt:lpstr>
      <vt:lpstr>Verdana</vt:lpstr>
      <vt:lpstr>Wingdings</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Harun</dc:creator>
  <cp:lastModifiedBy>MR.HARUN</cp:lastModifiedBy>
  <cp:revision>214</cp:revision>
  <dcterms:created xsi:type="dcterms:W3CDTF">2006-08-16T00:00:00Z</dcterms:created>
  <dcterms:modified xsi:type="dcterms:W3CDTF">2015-06-25T07:30:18Z</dcterms:modified>
</cp:coreProperties>
</file>